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1" autoAdjust="0"/>
    <p:restoredTop sz="94660"/>
  </p:normalViewPr>
  <p:slideViewPr>
    <p:cSldViewPr>
      <p:cViewPr varScale="1">
        <p:scale>
          <a:sx n="84" d="100"/>
          <a:sy n="84" d="100"/>
        </p:scale>
        <p:origin x="-73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A937C8D-17BA-4FA3-86BB-B79D0711798E}" type="datetimeFigureOut">
              <a:rPr lang="ru-RU" smtClean="0"/>
              <a:t>15.08.2022</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A840DAD-8C5C-4223-BCB3-E2CC3D8684C2}"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A937C8D-17BA-4FA3-86BB-B79D0711798E}" type="datetimeFigureOut">
              <a:rPr lang="ru-RU" smtClean="0"/>
              <a:t>15.08.2022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40DAD-8C5C-4223-BCB3-E2CC3D8684C2}"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A937C8D-17BA-4FA3-86BB-B79D0711798E}" type="datetimeFigureOut">
              <a:rPr lang="ru-RU" smtClean="0"/>
              <a:t>15.08.2022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40DAD-8C5C-4223-BCB3-E2CC3D8684C2}"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A937C8D-17BA-4FA3-86BB-B79D0711798E}" type="datetimeFigureOut">
              <a:rPr lang="ru-RU" smtClean="0"/>
              <a:t>15.08.2022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40DAD-8C5C-4223-BCB3-E2CC3D8684C2}"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937C8D-17BA-4FA3-86BB-B79D0711798E}" type="datetimeFigureOut">
              <a:rPr lang="ru-RU" smtClean="0"/>
              <a:t>15.08.2022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840DAD-8C5C-4223-BCB3-E2CC3D8684C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937C8D-17BA-4FA3-86BB-B79D0711798E}" type="datetimeFigureOut">
              <a:rPr lang="ru-RU" smtClean="0"/>
              <a:t>15.08.2022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840DAD-8C5C-4223-BCB3-E2CC3D8684C2}"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A937C8D-17BA-4FA3-86BB-B79D0711798E}" type="datetimeFigureOut">
              <a:rPr lang="ru-RU" smtClean="0"/>
              <a:t>15.08.2022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A840DAD-8C5C-4223-BCB3-E2CC3D8684C2}"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A937C8D-17BA-4FA3-86BB-B79D0711798E}" type="datetimeFigureOut">
              <a:rPr lang="ru-RU" smtClean="0"/>
              <a:t>15.08.2022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840DAD-8C5C-4223-BCB3-E2CC3D8684C2}"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37C8D-17BA-4FA3-86BB-B79D0711798E}" type="datetimeFigureOut">
              <a:rPr lang="ru-RU" smtClean="0"/>
              <a:t>15.08.2022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A840DAD-8C5C-4223-BCB3-E2CC3D8684C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937C8D-17BA-4FA3-86BB-B79D0711798E}" type="datetimeFigureOut">
              <a:rPr lang="ru-RU" smtClean="0"/>
              <a:t>15.08.2022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840DAD-8C5C-4223-BCB3-E2CC3D8684C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937C8D-17BA-4FA3-86BB-B79D0711798E}" type="datetimeFigureOut">
              <a:rPr lang="ru-RU" smtClean="0"/>
              <a:t>15.08.2022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840DAD-8C5C-4223-BCB3-E2CC3D8684C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A937C8D-17BA-4FA3-86BB-B79D0711798E}" type="datetimeFigureOut">
              <a:rPr lang="ru-RU" smtClean="0"/>
              <a:t>15.08.2022</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A840DAD-8C5C-4223-BCB3-E2CC3D8684C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7662" y="1196752"/>
            <a:ext cx="6777318" cy="1731982"/>
          </a:xfrm>
        </p:spPr>
        <p:txBody>
          <a:bodyPr/>
          <a:lstStyle/>
          <a:p>
            <a:r>
              <a:rPr lang="en-US" sz="3200"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Интеграция урочной и внеурочной деятельности при подготовке учащихся к исследованию</a:t>
            </a:r>
            <a:r>
              <a:rPr lang="ru-RU"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PISA</a:t>
            </a:r>
            <a:r>
              <a:rPr lang="ru-RU"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283968" y="5013176"/>
            <a:ext cx="4424536" cy="1299374"/>
          </a:xfrm>
        </p:spPr>
        <p:txBody>
          <a:bodyPr>
            <a:normAutofit/>
          </a:bodyPr>
          <a:lstStyle/>
          <a:p>
            <a:r>
              <a:rPr lang="ru-RU" dirty="0" smtClean="0"/>
              <a:t>Учителя физической культуры: </a:t>
            </a:r>
          </a:p>
          <a:p>
            <a:r>
              <a:rPr lang="ru-RU" dirty="0" smtClean="0"/>
              <a:t>Клюев В.В, Хрипкова И.А</a:t>
            </a:r>
            <a:endParaRPr lang="ru-RU" dirty="0"/>
          </a:p>
        </p:txBody>
      </p:sp>
      <p:sp>
        <p:nvSpPr>
          <p:cNvPr id="4" name="Прямоугольник 3"/>
          <p:cNvSpPr/>
          <p:nvPr/>
        </p:nvSpPr>
        <p:spPr>
          <a:xfrm>
            <a:off x="2340321" y="476672"/>
            <a:ext cx="4572000" cy="492443"/>
          </a:xfrm>
          <a:prstGeom prst="rect">
            <a:avLst/>
          </a:prstGeom>
        </p:spPr>
        <p:txBody>
          <a:bodyPr>
            <a:spAutoFit/>
          </a:bodyPr>
          <a:lstStyle/>
          <a:p>
            <a:pPr lvl="0" algn="ctr">
              <a:defRPr/>
            </a:pPr>
            <a:r>
              <a:rPr lang="ru-RU" sz="1300" kern="0" dirty="0" smtClean="0">
                <a:solidFill>
                  <a:prstClr val="white"/>
                </a:solidFill>
                <a:effectLst>
                  <a:outerShdw blurRad="38100" dist="38100" dir="2700000" algn="tl">
                    <a:srgbClr val="000000">
                      <a:alpha val="43137"/>
                    </a:srgbClr>
                  </a:outerShdw>
                </a:effectLst>
                <a:latin typeface="Constantia"/>
              </a:rPr>
              <a:t>Муниципальное общеобразовательное бюджетное учреждение «Средняя школа №2 имени Д.В. Крылова»</a:t>
            </a:r>
            <a:endParaRPr lang="ru-RU" sz="1300" kern="0" dirty="0">
              <a:solidFill>
                <a:prstClr val="white"/>
              </a:solidFill>
              <a:effectLst>
                <a:outerShdw blurRad="38100" dist="38100" dir="2700000" algn="tl">
                  <a:srgbClr val="000000">
                    <a:alpha val="43137"/>
                  </a:srgbClr>
                </a:outerShdw>
              </a:effectLst>
              <a:latin typeface="Constantia"/>
            </a:endParaRPr>
          </a:p>
        </p:txBody>
      </p:sp>
    </p:spTree>
    <p:extLst>
      <p:ext uri="{BB962C8B-B14F-4D97-AF65-F5344CB8AC3E}">
        <p14:creationId xmlns:p14="http://schemas.microsoft.com/office/powerpoint/2010/main" val="1920546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99992"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0"/>
            <a:ext cx="4621943" cy="6858000"/>
          </a:xfrm>
          <a:prstGeom prst="rect">
            <a:avLst/>
          </a:prstGeom>
        </p:spPr>
      </p:pic>
    </p:spTree>
    <p:extLst>
      <p:ext uri="{BB962C8B-B14F-4D97-AF65-F5344CB8AC3E}">
        <p14:creationId xmlns:p14="http://schemas.microsoft.com/office/powerpoint/2010/main" val="3503419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93" y="4468"/>
            <a:ext cx="4630271" cy="685353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240" y="0"/>
            <a:ext cx="4487760" cy="6858000"/>
          </a:xfrm>
          <a:prstGeom prst="rect">
            <a:avLst/>
          </a:prstGeom>
        </p:spPr>
      </p:pic>
    </p:spTree>
    <p:extLst>
      <p:ext uri="{BB962C8B-B14F-4D97-AF65-F5344CB8AC3E}">
        <p14:creationId xmlns:p14="http://schemas.microsoft.com/office/powerpoint/2010/main" val="885724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 y="0"/>
            <a:ext cx="9143820" cy="6858000"/>
          </a:xfrm>
        </p:spPr>
      </p:pic>
    </p:spTree>
    <p:extLst>
      <p:ext uri="{BB962C8B-B14F-4D97-AF65-F5344CB8AC3E}">
        <p14:creationId xmlns:p14="http://schemas.microsoft.com/office/powerpoint/2010/main" val="3797910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587168" cy="684493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168" y="0"/>
            <a:ext cx="4556832" cy="6858000"/>
          </a:xfrm>
          <a:prstGeom prst="rect">
            <a:avLst/>
          </a:prstGeom>
        </p:spPr>
      </p:pic>
    </p:spTree>
    <p:extLst>
      <p:ext uri="{BB962C8B-B14F-4D97-AF65-F5344CB8AC3E}">
        <p14:creationId xmlns:p14="http://schemas.microsoft.com/office/powerpoint/2010/main" val="2449274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4263"/>
          </a:xfrm>
        </p:spPr>
      </p:pic>
    </p:spTree>
    <p:extLst>
      <p:ext uri="{BB962C8B-B14F-4D97-AF65-F5344CB8AC3E}">
        <p14:creationId xmlns:p14="http://schemas.microsoft.com/office/powerpoint/2010/main" val="2387385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algn="just"/>
            <a:r>
              <a:rPr lang="ru-RU" dirty="0">
                <a:solidFill>
                  <a:srgbClr val="333333"/>
                </a:solidFill>
                <a:latin typeface="Helvetica"/>
              </a:rPr>
              <a:t>Международная программа по оценке образовательных достижений учащихся PISA (</a:t>
            </a:r>
            <a:r>
              <a:rPr lang="ru-RU" dirty="0" err="1">
                <a:solidFill>
                  <a:srgbClr val="333333"/>
                </a:solidFill>
                <a:latin typeface="Helvetica"/>
              </a:rPr>
              <a:t>Programme</a:t>
            </a:r>
            <a:r>
              <a:rPr lang="ru-RU" dirty="0">
                <a:solidFill>
                  <a:srgbClr val="333333"/>
                </a:solidFill>
                <a:latin typeface="Helvetica"/>
              </a:rPr>
              <a:t> </a:t>
            </a:r>
            <a:r>
              <a:rPr lang="ru-RU" dirty="0" err="1">
                <a:solidFill>
                  <a:srgbClr val="333333"/>
                </a:solidFill>
                <a:latin typeface="Helvetica"/>
              </a:rPr>
              <a:t>for</a:t>
            </a:r>
            <a:r>
              <a:rPr lang="ru-RU" dirty="0">
                <a:solidFill>
                  <a:srgbClr val="333333"/>
                </a:solidFill>
                <a:latin typeface="Helvetica"/>
              </a:rPr>
              <a:t> </a:t>
            </a:r>
            <a:r>
              <a:rPr lang="ru-RU" dirty="0" err="1">
                <a:solidFill>
                  <a:srgbClr val="333333"/>
                </a:solidFill>
                <a:latin typeface="Helvetica"/>
              </a:rPr>
              <a:t>International</a:t>
            </a:r>
            <a:r>
              <a:rPr lang="ru-RU" dirty="0">
                <a:solidFill>
                  <a:srgbClr val="333333"/>
                </a:solidFill>
                <a:latin typeface="Helvetica"/>
              </a:rPr>
              <a:t> </a:t>
            </a:r>
            <a:r>
              <a:rPr lang="ru-RU" dirty="0" err="1">
                <a:solidFill>
                  <a:srgbClr val="333333"/>
                </a:solidFill>
                <a:latin typeface="Helvetica"/>
              </a:rPr>
              <a:t>Student</a:t>
            </a:r>
            <a:r>
              <a:rPr lang="ru-RU" dirty="0">
                <a:solidFill>
                  <a:srgbClr val="333333"/>
                </a:solidFill>
                <a:latin typeface="Helvetica"/>
              </a:rPr>
              <a:t> </a:t>
            </a:r>
            <a:r>
              <a:rPr lang="ru-RU" dirty="0" err="1">
                <a:solidFill>
                  <a:srgbClr val="333333"/>
                </a:solidFill>
                <a:latin typeface="Helvetica"/>
              </a:rPr>
              <a:t>Assessment</a:t>
            </a:r>
            <a:r>
              <a:rPr lang="ru-RU" dirty="0">
                <a:solidFill>
                  <a:srgbClr val="333333"/>
                </a:solidFill>
                <a:latin typeface="Helvetica"/>
              </a:rPr>
              <a:t>) – это международное сопоставительное исследование качества образования, в рамках которого оцениваются знания и навыки учащихся школ в возрасте 15 лет. Проводится под эгидой Организации экономического сотрудничества и развития (ОЭСР). Национальным координатором реализации исследования PISA в Российской Федерации является ФГБУ «Федеральный институт оценки качества образования».</a:t>
            </a:r>
            <a:endParaRPr lang="ru-RU" dirty="0"/>
          </a:p>
        </p:txBody>
      </p:sp>
      <p:sp>
        <p:nvSpPr>
          <p:cNvPr id="3" name="Заголовок 2"/>
          <p:cNvSpPr>
            <a:spLocks noGrp="1"/>
          </p:cNvSpPr>
          <p:nvPr>
            <p:ph type="title"/>
          </p:nvPr>
        </p:nvSpPr>
        <p:spPr/>
        <p:txBody>
          <a:bodyPr/>
          <a:lstStyle/>
          <a:p>
            <a:r>
              <a:rPr lang="ru-RU" sz="3200" dirty="0"/>
              <a:t>Об исследовании </a:t>
            </a:r>
            <a:r>
              <a:rPr lang="en-US" sz="3200" dirty="0"/>
              <a:t>PISA (</a:t>
            </a:r>
            <a:r>
              <a:rPr lang="en-US" sz="3200" dirty="0" err="1"/>
              <a:t>Programme</a:t>
            </a:r>
            <a:r>
              <a:rPr lang="en-US" sz="3200" dirty="0"/>
              <a:t> for International Student Assessment)</a:t>
            </a:r>
            <a:endParaRPr lang="ru-RU" sz="3200" dirty="0"/>
          </a:p>
        </p:txBody>
      </p:sp>
    </p:spTree>
    <p:extLst>
      <p:ext uri="{BB962C8B-B14F-4D97-AF65-F5344CB8AC3E}">
        <p14:creationId xmlns:p14="http://schemas.microsoft.com/office/powerpoint/2010/main" val="220170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algn="just"/>
            <a:r>
              <a:rPr lang="ru-RU" dirty="0">
                <a:solidFill>
                  <a:srgbClr val="333333"/>
                </a:solidFill>
                <a:latin typeface="Helvetica"/>
              </a:rPr>
              <a:t>Изучение того, обладают ли учащиеся 15-летнего возраста, получившие обязательное общее образование, знаниями и умениями, необходимыми для полноценного функционирования в современном обществе, то есть для решения широкого диапазона задач в различных сферах человеческой деятельности, общения и социальных отношений. Программа позволяет выявить и сравнить изменения, происходящие в системах образования разных стран и оценить эффективность стратегических решений в области образования.</a:t>
            </a:r>
            <a:endParaRPr lang="ru-RU" dirty="0"/>
          </a:p>
        </p:txBody>
      </p:sp>
      <p:sp>
        <p:nvSpPr>
          <p:cNvPr id="3" name="Заголовок 2"/>
          <p:cNvSpPr>
            <a:spLocks noGrp="1"/>
          </p:cNvSpPr>
          <p:nvPr>
            <p:ph type="title"/>
          </p:nvPr>
        </p:nvSpPr>
        <p:spPr/>
        <p:txBody>
          <a:bodyPr/>
          <a:lstStyle/>
          <a:p>
            <a:r>
              <a:rPr lang="ru-RU" dirty="0"/>
              <a:t>Цель </a:t>
            </a:r>
            <a:r>
              <a:rPr lang="ru-RU" dirty="0" smtClean="0"/>
              <a:t>исследования:</a:t>
            </a:r>
            <a:endParaRPr lang="ru-RU" dirty="0"/>
          </a:p>
        </p:txBody>
      </p:sp>
    </p:spTree>
    <p:extLst>
      <p:ext uri="{BB962C8B-B14F-4D97-AF65-F5344CB8AC3E}">
        <p14:creationId xmlns:p14="http://schemas.microsoft.com/office/powerpoint/2010/main" val="972184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Формируя функциональную грамотность обучающихся, мы решаем задачи стратегического развития Российской </a:t>
            </a:r>
            <a:r>
              <a:rPr lang="ru-RU" dirty="0" smtClean="0"/>
              <a:t>Федерации:</a:t>
            </a:r>
          </a:p>
          <a:p>
            <a:pPr marL="285750" lvl="0" indent="-285750" algn="just">
              <a:spcBef>
                <a:spcPts val="0"/>
              </a:spcBef>
              <a:buClrTx/>
              <a:buFont typeface="Arial" panose="020B0604020202020204" pitchFamily="34" charset="0"/>
              <a:buChar char="•"/>
            </a:pPr>
            <a:endParaRPr lang="ru-RU" sz="1600" dirty="0" smtClean="0">
              <a:solidFill>
                <a:prstClr val="black">
                  <a:lumMod val="85000"/>
                  <a:lumOff val="15000"/>
                </a:prstClr>
              </a:solidFill>
              <a:latin typeface="Calibri"/>
              <a:ea typeface="Open Sans" pitchFamily="34" charset="0"/>
              <a:cs typeface="Open Sans" pitchFamily="34" charset="0"/>
            </a:endParaRPr>
          </a:p>
          <a:p>
            <a:pPr marL="285750" lvl="0" indent="-285750" algn="just">
              <a:spcBef>
                <a:spcPts val="0"/>
              </a:spcBef>
              <a:buClrTx/>
              <a:buFont typeface="Arial" panose="020B0604020202020204" pitchFamily="34" charset="0"/>
              <a:buChar char="•"/>
            </a:pPr>
            <a:r>
              <a:rPr lang="ru-RU" sz="1600" dirty="0" smtClean="0">
                <a:solidFill>
                  <a:prstClr val="black">
                    <a:lumMod val="85000"/>
                    <a:lumOff val="15000"/>
                  </a:prstClr>
                </a:solidFill>
                <a:latin typeface="Calibri"/>
                <a:ea typeface="Open Sans" pitchFamily="34" charset="0"/>
                <a:cs typeface="Open Sans" pitchFamily="34" charset="0"/>
              </a:rPr>
              <a:t>усиление </a:t>
            </a:r>
            <a:r>
              <a:rPr lang="ru-RU" sz="1600" dirty="0">
                <a:solidFill>
                  <a:prstClr val="black">
                    <a:lumMod val="85000"/>
                    <a:lumOff val="15000"/>
                  </a:prstClr>
                </a:solidFill>
                <a:latin typeface="Calibri"/>
                <a:ea typeface="Open Sans" pitchFamily="34" charset="0"/>
                <a:cs typeface="Open Sans" pitchFamily="34" charset="0"/>
              </a:rPr>
              <a:t>позиций Российской Федерации в глобальной конкуренции путем развития человеческого потенциала как основного фактора экономического </a:t>
            </a:r>
            <a:r>
              <a:rPr lang="ru-RU" sz="1600" dirty="0" smtClean="0">
                <a:solidFill>
                  <a:prstClr val="black">
                    <a:lumMod val="85000"/>
                    <a:lumOff val="15000"/>
                  </a:prstClr>
                </a:solidFill>
                <a:latin typeface="Calibri"/>
                <a:ea typeface="Open Sans" pitchFamily="34" charset="0"/>
                <a:cs typeface="Open Sans" pitchFamily="34" charset="0"/>
              </a:rPr>
              <a:t>развития.</a:t>
            </a:r>
            <a:endParaRPr lang="ru-RU" sz="1600" dirty="0">
              <a:solidFill>
                <a:prstClr val="black">
                  <a:lumMod val="85000"/>
                  <a:lumOff val="15000"/>
                </a:prstClr>
              </a:solidFill>
              <a:latin typeface="Calibri"/>
              <a:ea typeface="Open Sans" pitchFamily="34" charset="0"/>
              <a:cs typeface="Open Sans" pitchFamily="34" charset="0"/>
            </a:endParaRPr>
          </a:p>
          <a:p>
            <a:pPr marL="0" lvl="0" indent="0" algn="just">
              <a:spcBef>
                <a:spcPts val="0"/>
              </a:spcBef>
              <a:buClrTx/>
              <a:buNone/>
            </a:pPr>
            <a:endParaRPr lang="ru-RU" sz="1600" dirty="0">
              <a:solidFill>
                <a:prstClr val="black">
                  <a:lumMod val="85000"/>
                  <a:lumOff val="15000"/>
                </a:prstClr>
              </a:solidFill>
              <a:latin typeface="Calibri"/>
              <a:ea typeface="Open Sans" pitchFamily="34" charset="0"/>
              <a:cs typeface="Open Sans" pitchFamily="34" charset="0"/>
            </a:endParaRPr>
          </a:p>
          <a:p>
            <a:pPr marL="285750" lvl="0" indent="-285750" algn="just">
              <a:spcBef>
                <a:spcPts val="0"/>
              </a:spcBef>
              <a:buClrTx/>
              <a:buFont typeface="Arial" panose="020B0604020202020204" pitchFamily="34" charset="0"/>
              <a:buChar char="•"/>
            </a:pPr>
            <a:r>
              <a:rPr lang="ru-RU" sz="1600" dirty="0">
                <a:solidFill>
                  <a:prstClr val="black">
                    <a:lumMod val="85000"/>
                    <a:lumOff val="15000"/>
                  </a:prstClr>
                </a:solidFill>
                <a:latin typeface="Calibri"/>
                <a:ea typeface="Open Sans" pitchFamily="34" charset="0"/>
                <a:cs typeface="Open Sans" pitchFamily="34" charset="0"/>
              </a:rPr>
              <a:t>вхождение Российской Федерации в число десяти ведущих стран мира по качеству общего </a:t>
            </a:r>
            <a:r>
              <a:rPr lang="ru-RU" sz="1600" dirty="0" smtClean="0">
                <a:solidFill>
                  <a:prstClr val="black">
                    <a:lumMod val="85000"/>
                    <a:lumOff val="15000"/>
                  </a:prstClr>
                </a:solidFill>
                <a:latin typeface="Calibri"/>
                <a:ea typeface="Open Sans" pitchFamily="34" charset="0"/>
                <a:cs typeface="Open Sans" pitchFamily="34" charset="0"/>
              </a:rPr>
              <a:t>образования.</a:t>
            </a:r>
            <a:endParaRPr lang="ru-RU" sz="1600" dirty="0">
              <a:solidFill>
                <a:prstClr val="black">
                  <a:lumMod val="85000"/>
                  <a:lumOff val="15000"/>
                </a:prstClr>
              </a:solidFill>
              <a:latin typeface="Calibri"/>
              <a:ea typeface="Open Sans" pitchFamily="34" charset="0"/>
              <a:cs typeface="Open Sans" pitchFamily="34" charset="0"/>
            </a:endParaRPr>
          </a:p>
          <a:p>
            <a:pPr marL="0" lvl="0" indent="0" algn="just">
              <a:spcBef>
                <a:spcPts val="0"/>
              </a:spcBef>
              <a:buClrTx/>
              <a:buNone/>
            </a:pPr>
            <a:endParaRPr lang="ru-RU" sz="1600" dirty="0">
              <a:solidFill>
                <a:prstClr val="black">
                  <a:lumMod val="85000"/>
                  <a:lumOff val="15000"/>
                </a:prstClr>
              </a:solidFill>
              <a:latin typeface="Calibri"/>
              <a:ea typeface="Open Sans" pitchFamily="34" charset="0"/>
              <a:cs typeface="Open Sans" pitchFamily="34" charset="0"/>
            </a:endParaRPr>
          </a:p>
          <a:p>
            <a:pPr marL="285750" lvl="0" indent="-285750" algn="just">
              <a:spcBef>
                <a:spcPts val="0"/>
              </a:spcBef>
              <a:buClrTx/>
              <a:buFont typeface="Arial" panose="020B0604020202020204" pitchFamily="34" charset="0"/>
              <a:buChar char="•"/>
            </a:pPr>
            <a:r>
              <a:rPr lang="ru-RU" sz="1600" dirty="0">
                <a:solidFill>
                  <a:prstClr val="black">
                    <a:lumMod val="85000"/>
                    <a:lumOff val="15000"/>
                  </a:prstClr>
                </a:solidFill>
                <a:latin typeface="Calibri"/>
                <a:ea typeface="Open Sans" pitchFamily="34" charset="0"/>
                <a:cs typeface="Open Sans" pitchFamily="34" charset="0"/>
              </a:rPr>
              <a:t>технологическое первенство на мировой арене, усиление роли инноваций в социально-экономическом </a:t>
            </a:r>
            <a:r>
              <a:rPr lang="ru-RU" sz="1600" dirty="0" smtClean="0">
                <a:solidFill>
                  <a:prstClr val="black">
                    <a:lumMod val="85000"/>
                    <a:lumOff val="15000"/>
                  </a:prstClr>
                </a:solidFill>
                <a:latin typeface="Calibri"/>
                <a:ea typeface="Open Sans" pitchFamily="34" charset="0"/>
                <a:cs typeface="Open Sans" pitchFamily="34" charset="0"/>
              </a:rPr>
              <a:t>развитии.</a:t>
            </a:r>
            <a:endParaRPr lang="en-US" sz="1600" dirty="0">
              <a:solidFill>
                <a:prstClr val="black">
                  <a:lumMod val="85000"/>
                  <a:lumOff val="15000"/>
                </a:prstClr>
              </a:solidFill>
              <a:latin typeface="Calibri"/>
              <a:ea typeface="Open Sans" pitchFamily="34" charset="0"/>
              <a:cs typeface="Open Sans" pitchFamily="34" charset="0"/>
            </a:endParaRPr>
          </a:p>
          <a:p>
            <a:endParaRPr lang="ru-RU" dirty="0"/>
          </a:p>
          <a:p>
            <a:endParaRPr lang="ru-RU" dirty="0"/>
          </a:p>
        </p:txBody>
      </p:sp>
      <p:sp>
        <p:nvSpPr>
          <p:cNvPr id="3" name="Заголовок 2"/>
          <p:cNvSpPr>
            <a:spLocks noGrp="1"/>
          </p:cNvSpPr>
          <p:nvPr>
            <p:ph type="title"/>
          </p:nvPr>
        </p:nvSpPr>
        <p:spPr/>
        <p:txBody>
          <a:bodyPr/>
          <a:lstStyle/>
          <a:p>
            <a:r>
              <a:rPr lang="ru-RU" dirty="0" smtClean="0"/>
              <a:t>Задачи исследования:</a:t>
            </a:r>
            <a:endParaRPr lang="ru-RU" dirty="0"/>
          </a:p>
        </p:txBody>
      </p:sp>
    </p:spTree>
    <p:extLst>
      <p:ext uri="{BB962C8B-B14F-4D97-AF65-F5344CB8AC3E}">
        <p14:creationId xmlns:p14="http://schemas.microsoft.com/office/powerpoint/2010/main" val="1867872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pPr algn="just"/>
            <a:r>
              <a:rPr lang="ru-RU" dirty="0"/>
              <a:t>Если вы даете даже очень сложную задачу, но по образцу и из школьного сборника, которым дети пользуются для подготовки, они её решают. Но стоит немного изменить ситуацию, ребята теряются. Ориентация на передачу большого массива знаний не формирует самостоятельности мышления. Но именно на запоминание, а потом проверку этого массива и направлены большая часть заданий ЕГЭ</a:t>
            </a:r>
            <a:r>
              <a:rPr lang="ru-RU" dirty="0" smtClean="0"/>
              <a:t>.</a:t>
            </a:r>
          </a:p>
          <a:p>
            <a:pPr algn="just"/>
            <a:r>
              <a:rPr lang="ru-RU" dirty="0" smtClean="0"/>
              <a:t>Наша </a:t>
            </a:r>
            <a:r>
              <a:rPr lang="ru-RU" dirty="0"/>
              <a:t>школа традиционно сильна в предметных знаниях. Это подтверждают результаты тестирования TIMSS (международное исследование по оценке качества математического и естественнонаучного образования среди учеников 4–8-х классов) и PIRLS (международный проект «Исследование качества чтения и понимания текста» для 4-го класса), где анализируется именно то, как ученик изучил школьную программу, и, исходя из результатов, оценивается система образования страны. Но именно PISA позволяет понять, какая страна будет более конкурентоспособной в будущем за счет потенциала подрастающего поколения</a:t>
            </a:r>
          </a:p>
        </p:txBody>
      </p:sp>
      <p:sp>
        <p:nvSpPr>
          <p:cNvPr id="3" name="Заголовок 2"/>
          <p:cNvSpPr>
            <a:spLocks noGrp="1"/>
          </p:cNvSpPr>
          <p:nvPr>
            <p:ph type="title"/>
          </p:nvPr>
        </p:nvSpPr>
        <p:spPr/>
        <p:txBody>
          <a:bodyPr/>
          <a:lstStyle/>
          <a:p>
            <a:pPr algn="just"/>
            <a:r>
              <a:rPr lang="ru-RU" sz="2000" dirty="0"/>
              <a:t>• «PISA позволяет понять, какая страна будет более</a:t>
            </a:r>
            <a:br>
              <a:rPr lang="ru-RU" sz="2000" dirty="0"/>
            </a:br>
            <a:r>
              <a:rPr lang="ru-RU" sz="2000" dirty="0"/>
              <a:t>конкурентоспособной в будущем за счёт потенциала подрастающего</a:t>
            </a:r>
            <a:br>
              <a:rPr lang="ru-RU" sz="2000" dirty="0"/>
            </a:br>
            <a:r>
              <a:rPr lang="ru-RU" sz="2000" dirty="0"/>
              <a:t>поколения» (</a:t>
            </a:r>
            <a:r>
              <a:rPr lang="ru-RU" sz="2000" dirty="0" err="1"/>
              <a:t>Г.С.Ковалёва</a:t>
            </a:r>
            <a:r>
              <a:rPr lang="ru-RU" sz="2000" dirty="0"/>
              <a:t>)</a:t>
            </a:r>
          </a:p>
        </p:txBody>
      </p:sp>
    </p:spTree>
    <p:extLst>
      <p:ext uri="{BB962C8B-B14F-4D97-AF65-F5344CB8AC3E}">
        <p14:creationId xmlns:p14="http://schemas.microsoft.com/office/powerpoint/2010/main" val="219850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485231"/>
            <a:ext cx="7620000" cy="3403600"/>
          </a:xfrm>
        </p:spPr>
      </p:pic>
      <p:sp>
        <p:nvSpPr>
          <p:cNvPr id="3" name="Заголовок 2"/>
          <p:cNvSpPr>
            <a:spLocks noGrp="1"/>
          </p:cNvSpPr>
          <p:nvPr>
            <p:ph type="title"/>
          </p:nvPr>
        </p:nvSpPr>
        <p:spPr/>
        <p:txBody>
          <a:bodyPr/>
          <a:lstStyle/>
          <a:p>
            <a:r>
              <a:rPr lang="ru-RU" dirty="0" smtClean="0"/>
              <a:t>РЭШ как инструмент:</a:t>
            </a:r>
            <a:endParaRPr lang="ru-RU" dirty="0"/>
          </a:p>
        </p:txBody>
      </p:sp>
    </p:spTree>
    <p:extLst>
      <p:ext uri="{BB962C8B-B14F-4D97-AF65-F5344CB8AC3E}">
        <p14:creationId xmlns:p14="http://schemas.microsoft.com/office/powerpoint/2010/main" val="2076638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РЭШ как инструмент:</a:t>
            </a:r>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644007" cy="6858000"/>
          </a:xfr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0"/>
            <a:ext cx="4644008" cy="6858000"/>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3861048"/>
            <a:ext cx="5471160" cy="3013634"/>
          </a:xfrm>
          <a:prstGeom prst="rect">
            <a:avLst/>
          </a:prstGeom>
        </p:spPr>
      </p:pic>
    </p:spTree>
    <p:extLst>
      <p:ext uri="{BB962C8B-B14F-4D97-AF65-F5344CB8AC3E}">
        <p14:creationId xmlns:p14="http://schemas.microsoft.com/office/powerpoint/2010/main" val="884306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00118"/>
          </a:xfrm>
        </p:spPr>
      </p:pic>
    </p:spTree>
    <p:extLst>
      <p:ext uri="{BB962C8B-B14F-4D97-AF65-F5344CB8AC3E}">
        <p14:creationId xmlns:p14="http://schemas.microsoft.com/office/powerpoint/2010/main" val="1408236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 y="0"/>
            <a:ext cx="3052037"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933" y="0"/>
            <a:ext cx="3693575" cy="6858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0"/>
            <a:ext cx="3240360" cy="6858000"/>
          </a:xfrm>
          <a:prstGeom prst="rect">
            <a:avLst/>
          </a:prstGeom>
        </p:spPr>
      </p:pic>
    </p:spTree>
    <p:extLst>
      <p:ext uri="{BB962C8B-B14F-4D97-AF65-F5344CB8AC3E}">
        <p14:creationId xmlns:p14="http://schemas.microsoft.com/office/powerpoint/2010/main" val="2700169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212</TotalTime>
  <Words>344</Words>
  <Application>Microsoft Office PowerPoint</Application>
  <PresentationFormat>Экран (4:3)</PresentationFormat>
  <Paragraphs>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Твердый переплет</vt:lpstr>
      <vt:lpstr> Интеграция урочной и внеурочной деятельности при подготовке учащихся к исследованию PISA </vt:lpstr>
      <vt:lpstr>Об исследовании PISA (Programme for International Student Assessment)</vt:lpstr>
      <vt:lpstr>Цель исследования:</vt:lpstr>
      <vt:lpstr>Задачи исследования:</vt:lpstr>
      <vt:lpstr>• «PISA позволяет понять, какая страна будет более конкурентоспособной в будущем за счёт потенциала подрастающего поколения» (Г.С.Ковалёва)</vt:lpstr>
      <vt:lpstr>РЭШ как инструмент:</vt:lpstr>
      <vt:lpstr>РЭШ как инструмент: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Интеграция</dc:title>
  <dc:creator>TS</dc:creator>
  <cp:lastModifiedBy>TS</cp:lastModifiedBy>
  <cp:revision>14</cp:revision>
  <dcterms:created xsi:type="dcterms:W3CDTF">2022-08-15T18:55:59Z</dcterms:created>
  <dcterms:modified xsi:type="dcterms:W3CDTF">2022-08-15T22:28:39Z</dcterms:modified>
</cp:coreProperties>
</file>