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48" r:id="rId2"/>
    <p:sldMasterId id="2147483655" r:id="rId3"/>
  </p:sldMasterIdLst>
  <p:notesMasterIdLst>
    <p:notesMasterId r:id="rId13"/>
  </p:notesMasterIdLst>
  <p:handoutMasterIdLst>
    <p:handoutMasterId r:id="rId14"/>
  </p:handoutMasterIdLst>
  <p:sldIdLst>
    <p:sldId id="816" r:id="rId4"/>
    <p:sldId id="889" r:id="rId5"/>
    <p:sldId id="890" r:id="rId6"/>
    <p:sldId id="885" r:id="rId7"/>
    <p:sldId id="883" r:id="rId8"/>
    <p:sldId id="887" r:id="rId9"/>
    <p:sldId id="886" r:id="rId10"/>
    <p:sldId id="882" r:id="rId11"/>
    <p:sldId id="88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5C782E-A485-CDF8-0266-3C4978C51702}" name="Королев Василий Александрович" initials="КВА" userId="S::korolev_va@rfs.ru::f05908da-07b2-44b2-ba77-9a693035a13f" providerId="AD"/>
  <p188:author id="{3A798C52-82D0-609B-B115-03C7364027BF}" name="Alexey Larchenkov" initials="AL" userId="a55e323f0aa2cc9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FB1"/>
    <a:srgbClr val="F95D59"/>
    <a:srgbClr val="212C51"/>
    <a:srgbClr val="005189"/>
    <a:srgbClr val="548235"/>
    <a:srgbClr val="92D050"/>
    <a:srgbClr val="A8D0E0"/>
    <a:srgbClr val="27476D"/>
    <a:srgbClr val="243054"/>
    <a:srgbClr val="375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93342" autoAdjust="0"/>
  </p:normalViewPr>
  <p:slideViewPr>
    <p:cSldViewPr snapToGrid="0">
      <p:cViewPr>
        <p:scale>
          <a:sx n="89" d="100"/>
          <a:sy n="89" d="100"/>
        </p:scale>
        <p:origin x="-6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4044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3CD46D1-95CC-46EE-8346-F6FE05436A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C5ED584-68E2-42D5-8012-5AFB07C7CE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61EE9-B1E8-4B08-8FE1-76B30B5C78E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E6D37B5-546A-4D1C-9027-06A45AF87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37B2831-F9EC-4F2D-963A-85887E0B53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1E4BF-69F4-4A45-80B2-4E2E6BC69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1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A3AB1-25FB-4833-A794-48ABFB0EF306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2C316-CA8D-48A5-927D-3C1A4C99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3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2C316-CA8D-48A5-927D-3C1A4C9928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2C316-CA8D-48A5-927D-3C1A4C9928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3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2C316-CA8D-48A5-927D-3C1A4C9928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2C316-CA8D-48A5-927D-3C1A4C9928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5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2C316-CA8D-48A5-927D-3C1A4C9928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2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2C316-CA8D-48A5-927D-3C1A4C9928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3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2C316-CA8D-48A5-927D-3C1A4C9928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3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2C316-CA8D-48A5-927D-3C1A4C9928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7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FB3FF94D-671E-4E3B-A8B5-91B2AD877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4976813"/>
            <a:ext cx="11449050" cy="5397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5477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+ текст 1 колонка +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853281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808163"/>
            <a:ext cx="5616575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048B4E-C68B-4B80-BCD6-5EFB5156E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2600325"/>
            <a:ext cx="5616575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598E106-D237-42C0-B386-522EC21FE3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04924"/>
            <a:ext cx="5988050" cy="55435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5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межуточный заглав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5E79C8B-D613-40AD-8E95-040A327DA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6162" y="2617153"/>
            <a:ext cx="7559675" cy="53975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1830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межуточный заглав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5E79C8B-D613-40AD-8E95-040A327DA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6163" y="2601913"/>
            <a:ext cx="7559675" cy="53975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8E77B5-597D-4C55-BBF4-E112864AD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6163" y="3392488"/>
            <a:ext cx="7559675" cy="2124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449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на синем фон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xmlns="" id="{DE633F31-6897-4845-92C7-8AF905BDD5F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981466" y="1808163"/>
            <a:ext cx="6229067" cy="370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5E79C8B-D613-40AD-8E95-040A327DA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5768975"/>
            <a:ext cx="11449050" cy="53975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366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на синем фоне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xmlns="" id="{DE633F31-6897-4845-92C7-8AF905BDD5F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316163" y="1808163"/>
            <a:ext cx="7559675" cy="4500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04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C3BBC2-AAC3-82E7-D90E-CCEECC19C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806F3F-214C-6027-6944-E6D00E3F0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4F318E-3F63-47FE-C9A8-A9EB61E5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BF3-4645-40CE-91ED-BB7A8715809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2050FE-77A7-2A46-9E90-DD0CA5D6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1259ED-BB20-868B-C043-63005EF3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6B6C-B977-4E54-94B0-E9855E142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442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0B70D6-8BCA-6E27-676E-40D03ED7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10BD80-D227-19A4-F2E5-586B5ACA2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4BE8F2-EBC8-40F6-52CC-2F71C833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BF3-4645-40CE-91ED-BB7A8715809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B878BD-9D64-70B8-7D39-74C15828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F2248A-3FA0-6481-D164-BD36CA76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6B6C-B977-4E54-94B0-E9855E1424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2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853281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319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853281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аблица 5">
            <a:extLst>
              <a:ext uri="{FF2B5EF4-FFF2-40B4-BE49-F238E27FC236}">
                <a16:creationId xmlns:a16="http://schemas.microsoft.com/office/drawing/2014/main" xmlns="" id="{B2A6F1DD-0E0C-4AF7-ABE1-9035322DA18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71475" y="2600325"/>
            <a:ext cx="11449050" cy="3708400"/>
          </a:xfrm>
          <a:prstGeom prst="rect">
            <a:avLst/>
          </a:prstGeom>
        </p:spPr>
        <p:txBody>
          <a:bodyPr anchor="ctr" anchorCtr="0"/>
          <a:lstStyle/>
          <a:p>
            <a:endParaRPr lang="ru-RU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7DAB772F-F825-4BD0-A8F8-7EA2DEB0C7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08163"/>
            <a:ext cx="11449050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935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+ текст 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853281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808163"/>
            <a:ext cx="11449050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048B4E-C68B-4B80-BCD6-5EFB5156E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2600325"/>
            <a:ext cx="11449050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905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853281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808163"/>
            <a:ext cx="11449050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048B4E-C68B-4B80-BCD6-5EFB5156E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2600325"/>
            <a:ext cx="5616575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AC9DE9D8-36B3-49D9-9C6F-93D8916B71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3952" y="2600325"/>
            <a:ext cx="5616575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626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853281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808163"/>
            <a:ext cx="11449050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048B4E-C68B-4B80-BCD6-5EFB5156E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6" y="2600325"/>
            <a:ext cx="3671888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AC9DE9D8-36B3-49D9-9C6F-93D8916B71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9264" y="2600325"/>
            <a:ext cx="3673474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E46E2963-06EB-4B30-93AD-E0375D387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8638" y="2600325"/>
            <a:ext cx="3673474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162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1 колонка +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C600392-E300-472D-AD27-20F2C0902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9526"/>
            <a:ext cx="8532813" cy="129539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A497A8-4CF6-40FF-9619-BB4EFA846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808163"/>
            <a:ext cx="5616575" cy="5413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 b="1">
                <a:solidFill>
                  <a:srgbClr val="4E8FB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048B4E-C68B-4B80-BCD6-5EFB5156E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2600325"/>
            <a:ext cx="5616575" cy="370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598E106-D237-42C0-B386-522EC21FE3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0" y="1304925"/>
            <a:ext cx="5988050" cy="55435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635C59-1F52-4E27-947E-317FD2A327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B5AC9B-BD58-41E5-B82D-9EA63189DB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56888" y="2606383"/>
            <a:ext cx="4278224" cy="13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34" userDrawn="1">
          <p15:clr>
            <a:srgbClr val="F26B43"/>
          </p15:clr>
        </p15:guide>
        <p15:guide id="2" pos="710" userDrawn="1">
          <p15:clr>
            <a:srgbClr val="F26B43"/>
          </p15:clr>
        </p15:guide>
        <p15:guide id="3" pos="8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1935" userDrawn="1">
          <p15:clr>
            <a:srgbClr val="F26B43"/>
          </p15:clr>
        </p15:guide>
        <p15:guide id="7" pos="2071" userDrawn="1">
          <p15:clr>
            <a:srgbClr val="F26B43"/>
          </p15:clr>
        </p15:guide>
        <p15:guide id="8" pos="2683" userDrawn="1">
          <p15:clr>
            <a:srgbClr val="F26B43"/>
          </p15:clr>
        </p15:guide>
        <p15:guide id="9" pos="2547" userDrawn="1">
          <p15:clr>
            <a:srgbClr val="F26B43"/>
          </p15:clr>
        </p15:guide>
        <p15:guide id="10" pos="3160" userDrawn="1">
          <p15:clr>
            <a:srgbClr val="F26B43"/>
          </p15:clr>
        </p15:guide>
        <p15:guide id="11" pos="3296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5133" userDrawn="1">
          <p15:clr>
            <a:srgbClr val="F26B43"/>
          </p15:clr>
        </p15:guide>
        <p15:guide id="16" pos="4997" userDrawn="1">
          <p15:clr>
            <a:srgbClr val="F26B43"/>
          </p15:clr>
        </p15:guide>
        <p15:guide id="17" pos="5609" userDrawn="1">
          <p15:clr>
            <a:srgbClr val="F26B43"/>
          </p15:clr>
        </p15:guide>
        <p15:guide id="18" pos="4520" userDrawn="1">
          <p15:clr>
            <a:srgbClr val="F26B43"/>
          </p15:clr>
        </p15:guide>
        <p15:guide id="19" pos="4384" userDrawn="1">
          <p15:clr>
            <a:srgbClr val="F26B43"/>
          </p15:clr>
        </p15:guide>
        <p15:guide id="20" pos="5745" userDrawn="1">
          <p15:clr>
            <a:srgbClr val="F26B43"/>
          </p15:clr>
        </p15:guide>
        <p15:guide id="21" pos="7446" userDrawn="1">
          <p15:clr>
            <a:srgbClr val="F26B43"/>
          </p15:clr>
        </p15:guide>
        <p15:guide id="22" pos="6970" userDrawn="1">
          <p15:clr>
            <a:srgbClr val="F26B43"/>
          </p15:clr>
        </p15:guide>
        <p15:guide id="23" pos="6834" userDrawn="1">
          <p15:clr>
            <a:srgbClr val="F26B43"/>
          </p15:clr>
        </p15:guide>
        <p15:guide id="24" pos="6357" userDrawn="1">
          <p15:clr>
            <a:srgbClr val="F26B43"/>
          </p15:clr>
        </p15:guide>
        <p15:guide id="25" pos="6221" userDrawn="1">
          <p15:clr>
            <a:srgbClr val="F26B43"/>
          </p15:clr>
        </p15:guide>
        <p15:guide id="26" orient="horz" pos="822" userDrawn="1">
          <p15:clr>
            <a:srgbClr val="F26B43"/>
          </p15:clr>
        </p15:guide>
        <p15:guide id="27" orient="horz" pos="1139" userDrawn="1">
          <p15:clr>
            <a:srgbClr val="F26B43"/>
          </p15:clr>
        </p15:guide>
        <p15:guide id="28" orient="horz" pos="1480" userDrawn="1">
          <p15:clr>
            <a:srgbClr val="F26B43"/>
          </p15:clr>
        </p15:guide>
        <p15:guide id="29" orient="horz" pos="1638" userDrawn="1">
          <p15:clr>
            <a:srgbClr val="F26B43"/>
          </p15:clr>
        </p15:guide>
        <p15:guide id="30" orient="horz" pos="1979" userDrawn="1">
          <p15:clr>
            <a:srgbClr val="F26B43"/>
          </p15:clr>
        </p15:guide>
        <p15:guide id="31" orient="horz" pos="2137" userDrawn="1">
          <p15:clr>
            <a:srgbClr val="F26B43"/>
          </p15:clr>
        </p15:guide>
        <p15:guide id="32" orient="horz" pos="2478" userDrawn="1">
          <p15:clr>
            <a:srgbClr val="F26B43"/>
          </p15:clr>
        </p15:guide>
        <p15:guide id="33" orient="horz" pos="2636" userDrawn="1">
          <p15:clr>
            <a:srgbClr val="F26B43"/>
          </p15:clr>
        </p15:guide>
        <p15:guide id="34" orient="horz" pos="3475" userDrawn="1">
          <p15:clr>
            <a:srgbClr val="F26B43"/>
          </p15:clr>
        </p15:guide>
        <p15:guide id="35" orient="horz" pos="3634" userDrawn="1">
          <p15:clr>
            <a:srgbClr val="F26B43"/>
          </p15:clr>
        </p15:guide>
        <p15:guide id="36" orient="horz" pos="3135" userDrawn="1">
          <p15:clr>
            <a:srgbClr val="F26B43"/>
          </p15:clr>
        </p15:guide>
        <p15:guide id="37" orient="horz" pos="2976" userDrawn="1">
          <p15:clr>
            <a:srgbClr val="F26B43"/>
          </p15:clr>
        </p15:guide>
        <p15:guide id="38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#_ШАПКА">
            <a:extLst>
              <a:ext uri="{FF2B5EF4-FFF2-40B4-BE49-F238E27FC236}">
                <a16:creationId xmlns:a16="http://schemas.microsoft.com/office/drawing/2014/main" xmlns="" id="{E3C585BC-C491-467F-8D37-2616FF11018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" y="-236"/>
            <a:ext cx="12191202" cy="1305161"/>
          </a:xfrm>
          <a:prstGeom prst="rect">
            <a:avLst/>
          </a:prstGeom>
        </p:spPr>
      </p:pic>
      <p:pic>
        <p:nvPicPr>
          <p:cNvPr id="14" name="#_ЛОГО">
            <a:extLst>
              <a:ext uri="{FF2B5EF4-FFF2-40B4-BE49-F238E27FC236}">
                <a16:creationId xmlns:a16="http://schemas.microsoft.com/office/drawing/2014/main" xmlns="" id="{9703F1AF-C892-4A93-B830-29C60C70041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120188" y="233415"/>
            <a:ext cx="2700337" cy="8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2" r:id="rId3"/>
    <p:sldLayoutId id="2147483651" r:id="rId4"/>
    <p:sldLayoutId id="2147483659" r:id="rId5"/>
    <p:sldLayoutId id="2147483660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34" userDrawn="1">
          <p15:clr>
            <a:srgbClr val="F26B43"/>
          </p15:clr>
        </p15:guide>
        <p15:guide id="2" pos="710" userDrawn="1">
          <p15:clr>
            <a:srgbClr val="F26B43"/>
          </p15:clr>
        </p15:guide>
        <p15:guide id="3" pos="8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1935" userDrawn="1">
          <p15:clr>
            <a:srgbClr val="F26B43"/>
          </p15:clr>
        </p15:guide>
        <p15:guide id="7" pos="2071" userDrawn="1">
          <p15:clr>
            <a:srgbClr val="F26B43"/>
          </p15:clr>
        </p15:guide>
        <p15:guide id="8" pos="2683" userDrawn="1">
          <p15:clr>
            <a:srgbClr val="F26B43"/>
          </p15:clr>
        </p15:guide>
        <p15:guide id="9" pos="2547" userDrawn="1">
          <p15:clr>
            <a:srgbClr val="F26B43"/>
          </p15:clr>
        </p15:guide>
        <p15:guide id="10" pos="3160" userDrawn="1">
          <p15:clr>
            <a:srgbClr val="F26B43"/>
          </p15:clr>
        </p15:guide>
        <p15:guide id="11" pos="3296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5133" userDrawn="1">
          <p15:clr>
            <a:srgbClr val="F26B43"/>
          </p15:clr>
        </p15:guide>
        <p15:guide id="16" pos="4997" userDrawn="1">
          <p15:clr>
            <a:srgbClr val="F26B43"/>
          </p15:clr>
        </p15:guide>
        <p15:guide id="17" pos="5609" userDrawn="1">
          <p15:clr>
            <a:srgbClr val="F26B43"/>
          </p15:clr>
        </p15:guide>
        <p15:guide id="18" pos="4520" userDrawn="1">
          <p15:clr>
            <a:srgbClr val="F26B43"/>
          </p15:clr>
        </p15:guide>
        <p15:guide id="19" pos="4384" userDrawn="1">
          <p15:clr>
            <a:srgbClr val="F26B43"/>
          </p15:clr>
        </p15:guide>
        <p15:guide id="20" pos="5745" userDrawn="1">
          <p15:clr>
            <a:srgbClr val="F26B43"/>
          </p15:clr>
        </p15:guide>
        <p15:guide id="21" pos="7446" userDrawn="1">
          <p15:clr>
            <a:srgbClr val="F26B43"/>
          </p15:clr>
        </p15:guide>
        <p15:guide id="22" pos="6970" userDrawn="1">
          <p15:clr>
            <a:srgbClr val="F26B43"/>
          </p15:clr>
        </p15:guide>
        <p15:guide id="23" pos="6834" userDrawn="1">
          <p15:clr>
            <a:srgbClr val="F26B43"/>
          </p15:clr>
        </p15:guide>
        <p15:guide id="24" pos="6357" userDrawn="1">
          <p15:clr>
            <a:srgbClr val="F26B43"/>
          </p15:clr>
        </p15:guide>
        <p15:guide id="25" pos="6221" userDrawn="1">
          <p15:clr>
            <a:srgbClr val="F26B43"/>
          </p15:clr>
        </p15:guide>
        <p15:guide id="26" orient="horz" pos="822" userDrawn="1">
          <p15:clr>
            <a:srgbClr val="F26B43"/>
          </p15:clr>
        </p15:guide>
        <p15:guide id="27" orient="horz" pos="1139" userDrawn="1">
          <p15:clr>
            <a:srgbClr val="F26B43"/>
          </p15:clr>
        </p15:guide>
        <p15:guide id="28" orient="horz" pos="1480" userDrawn="1">
          <p15:clr>
            <a:srgbClr val="F26B43"/>
          </p15:clr>
        </p15:guide>
        <p15:guide id="29" orient="horz" pos="1638" userDrawn="1">
          <p15:clr>
            <a:srgbClr val="F26B43"/>
          </p15:clr>
        </p15:guide>
        <p15:guide id="30" orient="horz" pos="1979" userDrawn="1">
          <p15:clr>
            <a:srgbClr val="F26B43"/>
          </p15:clr>
        </p15:guide>
        <p15:guide id="31" orient="horz" pos="2137" userDrawn="1">
          <p15:clr>
            <a:srgbClr val="F26B43"/>
          </p15:clr>
        </p15:guide>
        <p15:guide id="32" orient="horz" pos="2478" userDrawn="1">
          <p15:clr>
            <a:srgbClr val="F26B43"/>
          </p15:clr>
        </p15:guide>
        <p15:guide id="33" orient="horz" pos="2636" userDrawn="1">
          <p15:clr>
            <a:srgbClr val="F26B43"/>
          </p15:clr>
        </p15:guide>
        <p15:guide id="34" orient="horz" pos="3475" userDrawn="1">
          <p15:clr>
            <a:srgbClr val="F26B43"/>
          </p15:clr>
        </p15:guide>
        <p15:guide id="35" orient="horz" pos="3634" userDrawn="1">
          <p15:clr>
            <a:srgbClr val="F26B43"/>
          </p15:clr>
        </p15:guide>
        <p15:guide id="36" orient="horz" pos="3135" userDrawn="1">
          <p15:clr>
            <a:srgbClr val="F26B43"/>
          </p15:clr>
        </p15:guide>
        <p15:guide id="37" orient="horz" pos="2976" userDrawn="1">
          <p15:clr>
            <a:srgbClr val="F26B43"/>
          </p15:clr>
        </p15:guide>
        <p15:guide id="38" orient="horz" pos="39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635C59-1F52-4E27-947E-317FD2A327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pic>
        <p:nvPicPr>
          <p:cNvPr id="3" name="#_ЛОГО">
            <a:extLst>
              <a:ext uri="{FF2B5EF4-FFF2-40B4-BE49-F238E27FC236}">
                <a16:creationId xmlns:a16="http://schemas.microsoft.com/office/drawing/2014/main" xmlns="" id="{395805F8-B505-486D-9897-D31B5585FF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20188" y="233415"/>
            <a:ext cx="2700337" cy="8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34" userDrawn="1">
          <p15:clr>
            <a:srgbClr val="F26B43"/>
          </p15:clr>
        </p15:guide>
        <p15:guide id="2" pos="710" userDrawn="1">
          <p15:clr>
            <a:srgbClr val="F26B43"/>
          </p15:clr>
        </p15:guide>
        <p15:guide id="3" pos="8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1935" userDrawn="1">
          <p15:clr>
            <a:srgbClr val="F26B43"/>
          </p15:clr>
        </p15:guide>
        <p15:guide id="7" pos="2071" userDrawn="1">
          <p15:clr>
            <a:srgbClr val="F26B43"/>
          </p15:clr>
        </p15:guide>
        <p15:guide id="8" pos="2683" userDrawn="1">
          <p15:clr>
            <a:srgbClr val="F26B43"/>
          </p15:clr>
        </p15:guide>
        <p15:guide id="9" pos="2547" userDrawn="1">
          <p15:clr>
            <a:srgbClr val="F26B43"/>
          </p15:clr>
        </p15:guide>
        <p15:guide id="10" pos="3160" userDrawn="1">
          <p15:clr>
            <a:srgbClr val="F26B43"/>
          </p15:clr>
        </p15:guide>
        <p15:guide id="11" pos="3296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5133" userDrawn="1">
          <p15:clr>
            <a:srgbClr val="F26B43"/>
          </p15:clr>
        </p15:guide>
        <p15:guide id="16" pos="4997" userDrawn="1">
          <p15:clr>
            <a:srgbClr val="F26B43"/>
          </p15:clr>
        </p15:guide>
        <p15:guide id="17" pos="5609" userDrawn="1">
          <p15:clr>
            <a:srgbClr val="F26B43"/>
          </p15:clr>
        </p15:guide>
        <p15:guide id="18" pos="4520" userDrawn="1">
          <p15:clr>
            <a:srgbClr val="F26B43"/>
          </p15:clr>
        </p15:guide>
        <p15:guide id="19" pos="4384" userDrawn="1">
          <p15:clr>
            <a:srgbClr val="F26B43"/>
          </p15:clr>
        </p15:guide>
        <p15:guide id="20" pos="5745" userDrawn="1">
          <p15:clr>
            <a:srgbClr val="F26B43"/>
          </p15:clr>
        </p15:guide>
        <p15:guide id="21" pos="7446" userDrawn="1">
          <p15:clr>
            <a:srgbClr val="F26B43"/>
          </p15:clr>
        </p15:guide>
        <p15:guide id="22" pos="6970" userDrawn="1">
          <p15:clr>
            <a:srgbClr val="F26B43"/>
          </p15:clr>
        </p15:guide>
        <p15:guide id="23" pos="6834" userDrawn="1">
          <p15:clr>
            <a:srgbClr val="F26B43"/>
          </p15:clr>
        </p15:guide>
        <p15:guide id="24" pos="6357" userDrawn="1">
          <p15:clr>
            <a:srgbClr val="F26B43"/>
          </p15:clr>
        </p15:guide>
        <p15:guide id="25" pos="6221" userDrawn="1">
          <p15:clr>
            <a:srgbClr val="F26B43"/>
          </p15:clr>
        </p15:guide>
        <p15:guide id="26" orient="horz" pos="822" userDrawn="1">
          <p15:clr>
            <a:srgbClr val="F26B43"/>
          </p15:clr>
        </p15:guide>
        <p15:guide id="27" orient="horz" pos="1139" userDrawn="1">
          <p15:clr>
            <a:srgbClr val="F26B43"/>
          </p15:clr>
        </p15:guide>
        <p15:guide id="28" orient="horz" pos="1480" userDrawn="1">
          <p15:clr>
            <a:srgbClr val="F26B43"/>
          </p15:clr>
        </p15:guide>
        <p15:guide id="29" orient="horz" pos="1638" userDrawn="1">
          <p15:clr>
            <a:srgbClr val="F26B43"/>
          </p15:clr>
        </p15:guide>
        <p15:guide id="30" orient="horz" pos="1979" userDrawn="1">
          <p15:clr>
            <a:srgbClr val="F26B43"/>
          </p15:clr>
        </p15:guide>
        <p15:guide id="31" orient="horz" pos="2137" userDrawn="1">
          <p15:clr>
            <a:srgbClr val="F26B43"/>
          </p15:clr>
        </p15:guide>
        <p15:guide id="32" orient="horz" pos="2478" userDrawn="1">
          <p15:clr>
            <a:srgbClr val="F26B43"/>
          </p15:clr>
        </p15:guide>
        <p15:guide id="33" orient="horz" pos="2636" userDrawn="1">
          <p15:clr>
            <a:srgbClr val="F26B43"/>
          </p15:clr>
        </p15:guide>
        <p15:guide id="34" orient="horz" pos="3475" userDrawn="1">
          <p15:clr>
            <a:srgbClr val="F26B43"/>
          </p15:clr>
        </p15:guide>
        <p15:guide id="35" orient="horz" pos="3634" userDrawn="1">
          <p15:clr>
            <a:srgbClr val="F26B43"/>
          </p15:clr>
        </p15:guide>
        <p15:guide id="36" orient="horz" pos="3135" userDrawn="1">
          <p15:clr>
            <a:srgbClr val="F26B43"/>
          </p15:clr>
        </p15:guide>
        <p15:guide id="37" orient="horz" pos="2976" userDrawn="1">
          <p15:clr>
            <a:srgbClr val="F26B43"/>
          </p15:clr>
        </p15:guide>
        <p15:guide id="38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93777B-9874-F95C-0D92-8D7F4F78E3DF}"/>
              </a:ext>
            </a:extLst>
          </p:cNvPr>
          <p:cNvSpPr txBox="1"/>
          <p:nvPr/>
        </p:nvSpPr>
        <p:spPr>
          <a:xfrm>
            <a:off x="371475" y="4505972"/>
            <a:ext cx="11449050" cy="150810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"/>
              </a:rPr>
              <a:t>ПЛАН-КОНСПЕКТ ТРЕНИРОВОЧНОГО ЗАНЯТИЯ</a:t>
            </a:r>
            <a:endParaRPr lang="en-US" sz="3200" b="1" dirty="0">
              <a:solidFill>
                <a:schemeClr val="bg1"/>
              </a:solidFill>
              <a:latin typeface="Roboto 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Roboto "/>
              </a:rPr>
              <a:t>Клюев Владислав Вадимович</a:t>
            </a:r>
            <a:endParaRPr lang="ru-RU" sz="2800" b="1" dirty="0">
              <a:solidFill>
                <a:srgbClr val="FFFF00"/>
              </a:solidFill>
              <a:latin typeface="Roboto 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Roboto "/>
              </a:rPr>
              <a:t>Переход РФС С, С-УЕФА</a:t>
            </a:r>
            <a:r>
              <a:rPr lang="ru-RU" sz="2800" b="1" dirty="0" smtClean="0">
                <a:solidFill>
                  <a:srgbClr val="FFFF00"/>
                </a:solidFill>
                <a:latin typeface="Roboto "/>
              </a:rPr>
              <a:t> </a:t>
            </a:r>
            <a:endParaRPr lang="ru-RU" sz="2800" b="1" dirty="0">
              <a:solidFill>
                <a:srgbClr val="FFFF00"/>
              </a:solidFill>
              <a:latin typeface="Roboto "/>
            </a:endParaRPr>
          </a:p>
        </p:txBody>
      </p:sp>
    </p:spTree>
    <p:extLst>
      <p:ext uri="{BB962C8B-B14F-4D97-AF65-F5344CB8AC3E}">
        <p14:creationId xmlns:p14="http://schemas.microsoft.com/office/powerpoint/2010/main" val="333551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A9E3E-C4C9-4770-BFA1-5A33CD10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boto "/>
              </a:rPr>
              <a:t>ОСНОВНАЯ ИНФОРМАЦИЯ ТЗ</a:t>
            </a:r>
            <a:endParaRPr lang="ru-RU" sz="2400" dirty="0">
              <a:solidFill>
                <a:schemeClr val="bg1"/>
              </a:solidFill>
              <a:latin typeface="Roboto 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171382"/>
              </p:ext>
            </p:extLst>
          </p:nvPr>
        </p:nvGraphicFramePr>
        <p:xfrm>
          <a:off x="371477" y="1603586"/>
          <a:ext cx="11515722" cy="2389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909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192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76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Главный тренер/ Помощник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Дата/время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Вид занятия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Размер</a:t>
                      </a:r>
                    </a:p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поля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Задача/и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Инвентарь, оборудование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Клюев</a:t>
                      </a:r>
                      <a:r>
                        <a:rPr lang="ru-RU" sz="16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Владислав Вадимович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04.04.2023</a:t>
                      </a:r>
                    </a:p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17:00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Групповая,</a:t>
                      </a:r>
                      <a:r>
                        <a:rPr lang="ru-RU" sz="16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командная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Полное поле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взаимодействий во фланговой зоне (зона 2-3) и завершение атаки после прострелов в штрафную.</a:t>
                      </a:r>
                      <a:endParaRPr lang="fr-FR" sz="1600" dirty="0">
                        <a:latin typeface="Roboto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Мячи, манишки, фишки,</a:t>
                      </a:r>
                      <a:r>
                        <a:rPr lang="ru-RU" sz="16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конусы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40272"/>
              </p:ext>
            </p:extLst>
          </p:nvPr>
        </p:nvGraphicFramePr>
        <p:xfrm>
          <a:off x="371475" y="4407746"/>
          <a:ext cx="11515722" cy="208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5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707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64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64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64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976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Этап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Возраст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Команда (группа)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Размер</a:t>
                      </a:r>
                    </a:p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поля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Продолжительность</a:t>
                      </a:r>
                    </a:p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(фактическая)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Соотношение частей ТЗ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440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Тренировочный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U13</a:t>
                      </a:r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</a:t>
                      </a:r>
                      <a:r>
                        <a:rPr lang="ru-RU" sz="16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2010 </a:t>
                      </a:r>
                      <a:r>
                        <a:rPr lang="ru-RU" sz="1600" baseline="0" dirty="0" err="1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г.р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Вратарей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Полевых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70х50</a:t>
                      </a:r>
                      <a:r>
                        <a:rPr lang="ru-RU" sz="16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м.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90</a:t>
                      </a:r>
                      <a:r>
                        <a:rPr lang="ru-RU" sz="16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мин.</a:t>
                      </a:r>
                      <a:endParaRPr lang="ru-RU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П.Ч.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О.Ч.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З.Ч.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0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 мин.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65</a:t>
                      </a:r>
                      <a:r>
                        <a:rPr lang="ru-RU" sz="16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мин.</a:t>
                      </a:r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r>
                        <a:rPr lang="ru-RU" sz="16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мин.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54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A9E3E-C4C9-4770-BFA1-5A33CD10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Roboto "/>
              </a:rPr>
              <a:t>ПОДГОТОВИТЕЛЬНАЯ ЧАСТЬ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36478" y="3042303"/>
            <a:ext cx="6152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Разминка: </a:t>
            </a:r>
          </a:p>
          <a:p>
            <a:r>
              <a:rPr lang="ru-RU" dirty="0" smtClean="0"/>
              <a:t>1) Передачи мяча со сменной мест по периметру поля, 3 мин движение против часовой стрелки, 3 мин по часовой.  Пауза (отдых) после упражнения жонглирование мячом в парах 2 мин. Общая продолжительность - 8 мин. Переход к следующему упражнению и питьевая пауза 2 минуты.</a:t>
            </a:r>
            <a:endParaRPr lang="ru-RU" dirty="0"/>
          </a:p>
        </p:txBody>
      </p:sp>
      <p:pic>
        <p:nvPicPr>
          <p:cNvPr id="1026" name="Picture 2" descr="R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03225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\Downloads\tactical-board.com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984431" y="3426864"/>
            <a:ext cx="7727249" cy="47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S\Downloads\tactical-board.com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08262"/>
            <a:ext cx="5799073" cy="42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8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A9E3E-C4C9-4770-BFA1-5A33CD10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Roboto "/>
              </a:rPr>
              <a:t>ПОДГОТОВИТЕЛЬНАЯ ЧАСТЬ </a:t>
            </a:r>
          </a:p>
        </p:txBody>
      </p:sp>
      <p:pic>
        <p:nvPicPr>
          <p:cNvPr id="2051" name="Picture 3" descr="C:\Users\TS\Downloads\tactical-board.com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5" y="1635835"/>
            <a:ext cx="7388314" cy="45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2489" y="1786752"/>
            <a:ext cx="43669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Описание упражнения:</a:t>
            </a:r>
            <a:endParaRPr lang="ru-RU" dirty="0"/>
          </a:p>
          <a:p>
            <a:pPr algn="just"/>
            <a:r>
              <a:rPr lang="en-US" dirty="0" smtClean="0"/>
              <a:t>Y-</a:t>
            </a:r>
            <a:r>
              <a:rPr lang="ru-RU" dirty="0" smtClean="0"/>
              <a:t>передачи (в стенку, на третьего)</a:t>
            </a:r>
          </a:p>
          <a:p>
            <a:pPr algn="just"/>
            <a:r>
              <a:rPr lang="ru-RU" dirty="0" smtClean="0"/>
              <a:t>Команда делится на 3 группы, по 6 человек. Начало упражнения открывание игрока №3 к мячу, передача, отыгрыш обратно игроку №1 (перемещается после на место игрока №3), передача на третьего игрока №4. </a:t>
            </a:r>
            <a:r>
              <a:rPr lang="ru-RU" dirty="0" err="1" smtClean="0"/>
              <a:t>Забегание</a:t>
            </a:r>
            <a:r>
              <a:rPr lang="ru-RU" dirty="0" smtClean="0"/>
              <a:t> игрока №3 (перемещается после на место игрока №4) и открывание под игрока №4, игра в стенку, передача мяча на третьего игроку №2. Все тоже самое в обратном направлении. Продолжительность упражнения 2 серии по 4 минуты. Пауза между сериями 1 мин. Переход к следующему упражнению и питьевая пауза 1 мин.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4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A9E3E-C4C9-4770-BFA1-5A33CD10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Roboto "/>
              </a:rPr>
              <a:t>ОСНОВНАЯ ЧАСТЬ </a:t>
            </a:r>
          </a:p>
        </p:txBody>
      </p:sp>
      <p:pic>
        <p:nvPicPr>
          <p:cNvPr id="3074" name="Picture 2" descr="C:\Users\TS\Downloads\tactical-board.com 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8" y="1692067"/>
            <a:ext cx="6277361" cy="47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05899" y="1333144"/>
            <a:ext cx="54009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Описание упражнения: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Взаимодействие фланговых игроков (крайний защитник, полузащитник, центральный полузащитник) с завершением атаки прострелом или подачи с фланга, без сопротивления. Команда делится на тройки, вратари в ворота. Одна из троек выполняет функции нападающих и атакующего полузащитника в завершающей фазе, 3 минуты, затем меняется. Упражнение выполняется с чередованием правый и левый фланг. Игрок №3 открывается под мяч, получает передачу от игрока №1. Выполняет с помощью ведение смещение в центр , освобождая зону для </a:t>
            </a:r>
            <a:r>
              <a:rPr lang="ru-RU" dirty="0" err="1" smtClean="0">
                <a:solidFill>
                  <a:prstClr val="black"/>
                </a:solidFill>
              </a:rPr>
              <a:t>забегания</a:t>
            </a:r>
            <a:r>
              <a:rPr lang="ru-RU" dirty="0" smtClean="0">
                <a:solidFill>
                  <a:prstClr val="black"/>
                </a:solidFill>
              </a:rPr>
              <a:t> игрока №1, делает передачу игроку №2. Игрок №2 выполняет передачу на ход игроку №1. Игрок №1 выполняет прострел или навесную подачу в штрафную площадь. Игроки №4,5,6 завершают атаку ударом в одно (два) касания. Смена вратарей происходит через 2 атаки. Продолжительность упражнения 18 мин.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0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A9E3E-C4C9-4770-BFA1-5A33CD10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Roboto "/>
              </a:rPr>
              <a:t>ОСНОВНАЯ ЧАСТЬ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17891" y="2627006"/>
            <a:ext cx="5435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Описание упражнения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Тоже самое упражнения. Добавляем защитников в завершающую стадию атаки, две тройки меняются после 2 атак. Вратари также меняются по 2 атаки. Задача защитников произвести перехват (отбор) и забить мяч в малые ворота. Задача нападающих забить в большие ворота, после прострела или подачи с фланга. Игроки в завершающей стадии меняются через 2 минуты. Продолжительность упражнения  4 серии по 6 минут.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100" name="Picture 4" descr="C:\Users\TS\Downloads\tactical-board.com (1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" y="2179176"/>
            <a:ext cx="6103370" cy="37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3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A9E3E-C4C9-4770-BFA1-5A33CD10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Roboto "/>
              </a:rPr>
              <a:t>ОСНОВНАЯ ЧАСТЬ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87910" y="2839913"/>
            <a:ext cx="5042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Описание упражнения:</a:t>
            </a:r>
          </a:p>
          <a:p>
            <a:pPr algn="just"/>
            <a:r>
              <a:rPr lang="ru-RU" dirty="0" smtClean="0"/>
              <a:t>Игра в футбол на укороченном пространстве, с свободными флангами. Задача вывести игроков во фланг только через стенку или пас на третьего. При этом соперник не может входить в фланговую зону, он может только блокировать подачу. Продолжительность игры 2х10 минут: 10 минут с заданием, 10 минут без ограничений.</a:t>
            </a:r>
            <a:endParaRPr lang="ru-RU" dirty="0"/>
          </a:p>
        </p:txBody>
      </p:sp>
      <p:pic>
        <p:nvPicPr>
          <p:cNvPr id="5124" name="Picture 4" descr="C:\Users\TS\Downloads\tactical-board.com (1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1" y="2059537"/>
            <a:ext cx="6760099" cy="41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3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A9E3E-C4C9-4770-BFA1-5A33CD10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Roboto "/>
              </a:rPr>
              <a:t>ЗАКЛЮЧИТЕЛЬНАЯ ЧАСТЬ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5772" y="1635671"/>
            <a:ext cx="85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Описание упражнения</a:t>
            </a:r>
            <a:r>
              <a:rPr lang="ru-RU" dirty="0" smtClean="0"/>
              <a:t>: Заминка, пробежка 1 круг, упражнения на пресс, статические упражнения. Продолжительность 5 минут.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80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A9E3E-C4C9-4770-BFA1-5A33CD10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Roboto "/>
              </a:rPr>
              <a:t>НАПРАВЛЕННОСТИ ТЗ В НЕДЕЛЬНОМ ЦИКЛЕ </a:t>
            </a:r>
          </a:p>
        </p:txBody>
      </p:sp>
      <p:graphicFrame>
        <p:nvGraphicFramePr>
          <p:cNvPr id="3" name="Tableau 8">
            <a:extLst>
              <a:ext uri="{FF2B5EF4-FFF2-40B4-BE49-F238E27FC236}">
                <a16:creationId xmlns:a16="http://schemas.microsoft.com/office/drawing/2014/main" xmlns="" id="{7666564B-DB5C-476B-DD29-5BE692ED9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47071"/>
              </p:ext>
            </p:extLst>
          </p:nvPr>
        </p:nvGraphicFramePr>
        <p:xfrm>
          <a:off x="480000" y="1778243"/>
          <a:ext cx="11232000" cy="46601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270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</a:t>
                      </a:r>
                      <a:r>
                        <a:rPr lang="ru-RU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уббота</a:t>
                      </a:r>
                      <a:endParaRPr lang="fr-FR" sz="1600" b="1" noProof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Воскресенье</a:t>
                      </a:r>
                      <a:endParaRPr lang="fr-FR" sz="1600" b="1" noProof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Понедельник</a:t>
                      </a:r>
                      <a:endParaRPr lang="fr-FR" sz="1600" b="1" noProof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Вторник</a:t>
                      </a:r>
                      <a:endParaRPr lang="fr-FR" sz="1600" b="1" noProof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Среда</a:t>
                      </a:r>
                      <a:endParaRPr lang="fr-FR" sz="1600" b="1" noProof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Четверг</a:t>
                      </a:r>
                      <a:endParaRPr lang="fr-FR" sz="1600" b="1" noProof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Пятница</a:t>
                      </a:r>
                      <a:endParaRPr lang="fr-FR" sz="1600" b="1" noProof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</a:t>
                      </a:r>
                      <a:r>
                        <a:rPr lang="ru-RU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уббота</a:t>
                      </a:r>
                      <a:endParaRPr lang="fr-FR" sz="1600" b="1" noProof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7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Матч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noProof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Выходной</a:t>
                      </a:r>
                      <a:endParaRPr lang="fr-FR" sz="1600" b="1" noProof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Техническая: отработка техники владения мячом, квадраты, удар по воротам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Техническая: отработка навыков паса и открывания в свободную зону, атака через фланги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Физическая нагрузка: развитие скоростно-силовых качеств и выносливости. Дриблинг. Игра один в один.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Выходной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Тактическая: отработка выхода из под прессинга,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контр-прессинг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6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Матч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01436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. Синий фон. Промежуточный экра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</TotalTime>
  <Words>669</Words>
  <Application>Microsoft Office PowerPoint</Application>
  <PresentationFormat>Произвольный</PresentationFormat>
  <Paragraphs>83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1_Тема Office</vt:lpstr>
      <vt:lpstr>Тема Office</vt:lpstr>
      <vt:lpstr>3. Синий фон. Промежуточный экран</vt:lpstr>
      <vt:lpstr>Презентация PowerPoint</vt:lpstr>
      <vt:lpstr>ОСНОВНАЯ ИНФОРМАЦИЯ ТЗ</vt:lpstr>
      <vt:lpstr>ПОДГОТОВИТЕЛЬНАЯ ЧАСТЬ </vt:lpstr>
      <vt:lpstr>ПОДГОТОВИТЕЛЬНАЯ ЧАСТЬ </vt:lpstr>
      <vt:lpstr>ОСНОВНАЯ ЧАСТЬ </vt:lpstr>
      <vt:lpstr>ОСНОВНАЯ ЧАСТЬ </vt:lpstr>
      <vt:lpstr>ОСНОВНАЯ ЧАСТЬ </vt:lpstr>
      <vt:lpstr>ЗАКЛЮЧИТЕЛЬНАЯ ЧАСТЬ </vt:lpstr>
      <vt:lpstr>НАПРАВЛЕННОСТИ ТЗ В НЕДЕЛЬНОМ ЦИКЛЕ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Ларченков</dc:creator>
  <cp:lastModifiedBy>TS</cp:lastModifiedBy>
  <cp:revision>296</cp:revision>
  <dcterms:created xsi:type="dcterms:W3CDTF">2022-12-05T09:52:34Z</dcterms:created>
  <dcterms:modified xsi:type="dcterms:W3CDTF">2023-04-09T21:03:37Z</dcterms:modified>
</cp:coreProperties>
</file>