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68" r:id="rId4"/>
    <p:sldId id="266" r:id="rId5"/>
    <p:sldId id="277" r:id="rId6"/>
    <p:sldId id="278" r:id="rId7"/>
    <p:sldId id="279" r:id="rId8"/>
    <p:sldId id="280" r:id="rId9"/>
    <p:sldId id="267" r:id="rId10"/>
    <p:sldId id="274" r:id="rId11"/>
    <p:sldId id="273" r:id="rId12"/>
    <p:sldId id="272" r:id="rId13"/>
    <p:sldId id="281" r:id="rId14"/>
    <p:sldId id="261" r:id="rId15"/>
    <p:sldId id="262" r:id="rId16"/>
    <p:sldId id="263" r:id="rId17"/>
    <p:sldId id="264" r:id="rId18"/>
    <p:sldId id="270" r:id="rId19"/>
    <p:sldId id="271" r:id="rId20"/>
    <p:sldId id="276" r:id="rId21"/>
    <p:sldId id="282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ЕНГ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2B-4A0C-A9C4-0FE5B22FC5B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2B-4A0C-A9C4-0FE5B22FC5B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2B-4A0C-A9C4-0FE5B22FC5B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2B-4A0C-A9C4-0FE5B22FC5BA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2B-4A0C-A9C4-0FE5B22FC5BA}"/>
              </c:ext>
            </c:extLst>
          </c:dPt>
          <c:dLbls>
            <c:dLbl>
              <c:idx val="0"/>
              <c:layout>
                <c:manualLayout>
                  <c:x val="-0.11111111111111112"/>
                  <c:y val="0.140203412073490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BC423A1-8490-4159-B2F6-6D237F7D27FF}" type="VALUE">
                      <a:rPr lang="en-US" sz="200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217592592592593E-2"/>
                      <c:h val="0.11309523809523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2B-4A0C-A9C4-0FE5B22FC5BA}"/>
                </c:ext>
              </c:extLst>
            </c:dLbl>
            <c:dLbl>
              <c:idx val="1"/>
              <c:layout>
                <c:manualLayout>
                  <c:x val="-7.4074074074074084E-2"/>
                  <c:y val="-0.214569116360455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A006069-CFD6-420C-8B71-8B1EE1508231}" type="VALUE">
                      <a:rPr lang="en-US" sz="200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7546296296296294E-2"/>
                      <c:h val="0.13293650793650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2B-4A0C-A9C4-0FE5B22FC5BA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3B293CC-5ACB-47FB-B207-CC3EC1FB8971}" type="VALUE">
                      <a:rPr lang="en-US" sz="200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2B-4A0C-A9C4-0FE5B22FC5BA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Повышенный</c:v>
                </c:pt>
                <c:pt idx="2">
                  <c:v>Средний</c:v>
                </c:pt>
                <c:pt idx="3">
                  <c:v>Низкий</c:v>
                </c:pt>
                <c:pt idx="4">
                  <c:v>Недостаточный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72B-4A0C-A9C4-0FE5B22FC5B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13037836244968"/>
          <c:y val="0.36171035069918989"/>
          <c:w val="0.35228281271241285"/>
          <c:h val="0.3616028609867289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9492345126724798E-2"/>
          <c:y val="0.17690090090090091"/>
          <c:w val="0.91050765487327523"/>
          <c:h val="0.700312123146768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СДР СШ №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cat>
            <c:strRef>
              <c:f>Лист1!$A$2:$A$6</c:f>
              <c:strCache>
                <c:ptCount val="5"/>
                <c:pt idx="0">
                  <c:v>ЧГ</c:v>
                </c:pt>
                <c:pt idx="1">
                  <c:v>МГ</c:v>
                </c:pt>
                <c:pt idx="2">
                  <c:v>ЕНГ</c:v>
                </c:pt>
                <c:pt idx="3">
                  <c:v>ФГ</c:v>
                </c:pt>
                <c:pt idx="4">
                  <c:v>КМ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</c:v>
                </c:pt>
                <c:pt idx="1">
                  <c:v>54</c:v>
                </c:pt>
                <c:pt idx="2">
                  <c:v>54</c:v>
                </c:pt>
                <c:pt idx="3">
                  <c:v>65</c:v>
                </c:pt>
                <c:pt idx="4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B7-4D0E-8280-5D601E3A2F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СДР выборка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0000"/>
                    <a:lumMod val="108000"/>
                  </a:schemeClr>
                </a:gs>
                <a:gs pos="50000">
                  <a:schemeClr val="accent2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2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cat>
            <c:strRef>
              <c:f>Лист1!$A$2:$A$6</c:f>
              <c:strCache>
                <c:ptCount val="5"/>
                <c:pt idx="0">
                  <c:v>ЧГ</c:v>
                </c:pt>
                <c:pt idx="1">
                  <c:v>МГ</c:v>
                </c:pt>
                <c:pt idx="2">
                  <c:v>ЕНГ</c:v>
                </c:pt>
                <c:pt idx="3">
                  <c:v>ФГ</c:v>
                </c:pt>
                <c:pt idx="4">
                  <c:v>КМ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</c:v>
                </c:pt>
                <c:pt idx="1">
                  <c:v>45</c:v>
                </c:pt>
                <c:pt idx="2">
                  <c:v>42</c:v>
                </c:pt>
                <c:pt idx="3">
                  <c:v>59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B7-4D0E-8280-5D601E3A2FC3}"/>
            </c:ext>
          </c:extLst>
        </c:ser>
        <c:dLbls/>
        <c:gapWidth val="100"/>
        <c:overlap val="-24"/>
        <c:axId val="76746752"/>
        <c:axId val="76748288"/>
      </c:barChart>
      <c:catAx>
        <c:axId val="76746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48288"/>
        <c:crossesAt val="0"/>
        <c:auto val="1"/>
        <c:lblAlgn val="ctr"/>
        <c:lblOffset val="100"/>
      </c:catAx>
      <c:valAx>
        <c:axId val="76748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4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ФГ</a:t>
            </a:r>
          </a:p>
        </c:rich>
      </c:tx>
      <c:layout>
        <c:manualLayout>
          <c:xMode val="edge"/>
          <c:yMode val="edge"/>
          <c:x val="0.41399296442111405"/>
          <c:y val="2.777777777777779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ФГ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CF-436A-92B4-00B1A5E758BF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CF-436A-92B4-00B1A5E758BF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CF-436A-92B4-00B1A5E758BF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CF-436A-92B4-00B1A5E758BF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CCF-436A-92B4-00B1A5E758BF}"/>
              </c:ext>
            </c:extLst>
          </c:dPt>
          <c:dLbls>
            <c:dLbl>
              <c:idx val="0"/>
              <c:layout>
                <c:manualLayout>
                  <c:x val="-0.15417259040536599"/>
                  <c:y val="-0.12274715660542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E9FCD8-0B91-45E5-9CFE-7295F98F8D52}" type="VALU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444444444444442"/>
                      <c:h val="0.111051743532058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CF-436A-92B4-00B1A5E758BF}"/>
                </c:ext>
              </c:extLst>
            </c:dLbl>
            <c:dLbl>
              <c:idx val="1"/>
              <c:layout>
                <c:manualLayout>
                  <c:x val="0.10146817585301839"/>
                  <c:y val="5.22203474565679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E3929A-A4D7-4340-BDBA-6B5F8078D95D}" type="VALU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9166666666666666E-2"/>
                      <c:h val="0.111051743532058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CF-436A-92B4-00B1A5E758BF}"/>
                </c:ext>
              </c:extLst>
            </c:dLbl>
            <c:dLbl>
              <c:idx val="2"/>
              <c:layout>
                <c:manualLayout>
                  <c:x val="3.4722222222222224E-2"/>
                  <c:y val="0.138114610673665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F03F56-BF92-4B0B-8F5C-124C19F0A8AB}" type="VALU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9768518518518517E-2"/>
                      <c:h val="0.11309523809523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CF-436A-92B4-00B1A5E758B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CF-436A-92B4-00B1A5E758B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CF-436A-92B4-00B1A5E758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Повышенный</c:v>
                </c:pt>
                <c:pt idx="2">
                  <c:v>Средний</c:v>
                </c:pt>
                <c:pt idx="3">
                  <c:v>Низкий</c:v>
                </c:pt>
                <c:pt idx="4">
                  <c:v>Недостаточный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CCF-436A-92B4-00B1A5E758BF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54252407425216"/>
          <c:y val="0.3042466566679165"/>
          <c:w val="0.33287159330320099"/>
          <c:h val="0.4951850361037013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3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23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23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987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0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22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40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36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61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41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62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70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68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6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13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24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50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CCFFCC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0A8488-F93D-484C-A837-96DB2F0F46F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7CF7B3-4EAB-4E7A-BC0D-2A359771D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9;&#1095;&#1080;&#1090;&#1077;&#1083;&#1100;\Desktop\26%20&#1072;&#1074;&#1075;&#1091;&#1089;&#1090;&#1072;%20&#1082;&#1086;&#1085;&#1092;\&#1060;&#1091;&#1085;&#1082;&#1094;&#1080;&#1086;&#1085;%20&#1075;&#1088;&#1072;&#1084;&#1086;&#1090;&#1085;&#1086;&#1089;&#1090;&#1100;%20&#1050;&#1080;&#1088;&#1080;&#1083;&#1083;&#1086;&#1074;&#1072;%20&#1045;%20&#1042;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8;&#1072;&#1075;&#1084;&#1077;&#1085;&#1090;%20&#1088;&#1072;&#1073;&#1086;&#1095;&#1077;&#1081;%20&#1087;&#1088;&#1086;&#1075;&#1088;&#1072;&#1084;&#1084;&#1099;%209%20&#1082;&#1083;&#1072;&#1089;&#1089;&#1072;%20&#1087;&#1086;%20&#1073;&#1080;&#1086;&#1083;&#1086;&#1075;&#1080;&#1080;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v.instrao.ru/bank-zadaniy/estestvennonauchnaya-gramotnost/&#1045;&#1043;_6_&#1055;&#1088;&#1086;&#1088;&#1072;&#1089;&#1090;&#1105;&#1090;&#1051;&#1080;&#1057;&#1077;&#1084;&#1077;&#1095;&#1082;&#1086;_&#1090;&#1077;&#1082;&#1089;&#1090;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estestvennonauchnaya-gramotnost/&#1045;&#1043;_8_&#1057;&#1082;&#1086;&#1083;&#1100;&#1082;&#1086;&#1057;&#1098;&#1077;&#1089;&#1090;&#1057;&#1080;&#1085;&#1080;&#1094;&#1072;_&#1090;&#1077;&#1082;&#1089;&#1090;.pdf" TargetMode="External"/><Relationship Id="rId2" Type="http://schemas.openxmlformats.org/officeDocument/2006/relationships/hyperlink" Target="file:///C:\Users\&#1059;&#1095;&#1080;&#1090;&#1077;&#1083;&#1100;\Desktop\26%20&#1072;&#1074;&#1075;&#1091;&#1089;&#1090;&#1072;%20&#1082;&#1086;&#1085;&#1092;\&#1055;&#1088;&#1086;&#1075;&#1088;&#1072;&#1084;&#1084;&#1072;%20&#1074;&#1085;&#1077;&#1091;&#1088;%20&#1076;&#1077;&#1103;&#1090;%20&#1101;&#1082;&#1086;&#1083;&#1086;&#1075;&#1080;&#1103;%204%20&#1082;&#1083;%20&#1101;&#1082;&#1086;&#1083;&#1086;&#1075;&#1080;&#1103;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8;&#1086;&#1095;&#1082;&#1080;%20&#1088;&#1086;&#1089;&#1090;&#1072;/1.2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1058;&#1056;_&#1061;&#1080;&#1084;&#1080;&#1103;.pdf" TargetMode="External"/><Relationship Id="rId3" Type="http://schemas.openxmlformats.org/officeDocument/2006/relationships/hyperlink" Target="&#1058;&#1056;_&#1041;&#1080;&#1086;&#1083;&#1086;&#1075;&#1080;&#1103;.pdf" TargetMode="External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&#1076;&#1072;&#1090;&#1095;&#1080;&#1082;&#1080;.pn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56;&#1086;&#1083;&#1080;&#1082;%202%20%20%2015.08.22.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Users\&#1059;&#1095;&#1080;&#1090;&#1077;&#1083;&#1100;\Desktop\26%20&#1072;&#1074;&#1075;&#1091;&#1089;&#1090;&#1072;%20&#1082;&#1086;&#1085;&#1092;\DSC_0233.M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pisa18/pisa2018_sl.html" TargetMode="External"/><Relationship Id="rId2" Type="http://schemas.openxmlformats.org/officeDocument/2006/relationships/hyperlink" Target="http://skiv.instrao.ru/bank-zadaniy/estestvennonauchnaya-gramotnost/%D0%95%D0%93_8_%D0%9A%D1%80%D0%B0%D1%81%D0%BD%D1%8B%D0%B9%D0%9F%D1%80%D0%B8%D0%BB%D0%B8%D0%B2_%D1%82%D0%B5%D0%BA%D1%81%D1%8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dsoo.ru/Vserossijskij_metodicheskij_seminar_Formirovanie_i_ocenka_funkcionalnoj_gramotnosti_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072" y="145937"/>
            <a:ext cx="9416229" cy="827560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«Средняя школа №2 имени Д.В. Крылова»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386" y="1679021"/>
            <a:ext cx="11114690" cy="21204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cap="none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sz="3200" b="1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</a:t>
            </a:r>
            <a:r>
              <a:rPr lang="ru-RU" sz="3200" b="1" cap="none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«Точка </a:t>
            </a:r>
            <a:r>
              <a:rPr lang="ru-RU" sz="3200" b="1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роста» </a:t>
            </a:r>
            <a:endParaRPr lang="ru-RU" sz="3200" b="1" cap="none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cap="none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</a:t>
            </a:r>
            <a:r>
              <a:rPr lang="ru-RU" sz="3200" b="1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</a:t>
            </a:r>
            <a:r>
              <a:rPr lang="ru-RU" sz="3200" b="1" cap="none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учащихся в урочной и внеурочной деятельности»</a:t>
            </a:r>
          </a:p>
          <a:p>
            <a:endParaRPr lang="ru-RU" sz="28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8082" y="4942476"/>
            <a:ext cx="494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 Е.В., учитель географии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Птицына Т.В., учитель биологии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2657" y="6172148"/>
            <a:ext cx="2836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Гаврилов-Ям, 2022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9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8599" t="29006" r="5122" b="14968"/>
          <a:stretch/>
        </p:blipFill>
        <p:spPr bwMode="auto">
          <a:xfrm>
            <a:off x="1151627" y="1299440"/>
            <a:ext cx="10436771" cy="5249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4763" y="283777"/>
            <a:ext cx="8150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естественнонаучной грамотности </a:t>
            </a:r>
          </a:p>
          <a:p>
            <a:pPr algn="ctr"/>
            <a:r>
              <a:rPr lang="ru-RU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 в следующих источниках:</a:t>
            </a:r>
          </a:p>
        </p:txBody>
      </p:sp>
      <p:pic>
        <p:nvPicPr>
          <p:cNvPr id="7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4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4362795"/>
              </p:ext>
            </p:extLst>
          </p:nvPr>
        </p:nvGraphicFramePr>
        <p:xfrm>
          <a:off x="409905" y="536028"/>
          <a:ext cx="11571888" cy="6016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655">
                  <a:extLst>
                    <a:ext uri="{9D8B030D-6E8A-4147-A177-3AD203B41FA5}">
                      <a16:colId xmlns:a16="http://schemas.microsoft.com/office/drawing/2014/main" xmlns="" val="3075649380"/>
                    </a:ext>
                  </a:extLst>
                </a:gridCol>
                <a:gridCol w="1232650">
                  <a:extLst>
                    <a:ext uri="{9D8B030D-6E8A-4147-A177-3AD203B41FA5}">
                      <a16:colId xmlns:a16="http://schemas.microsoft.com/office/drawing/2014/main" xmlns="" val="1850026044"/>
                    </a:ext>
                  </a:extLst>
                </a:gridCol>
                <a:gridCol w="2695562">
                  <a:extLst>
                    <a:ext uri="{9D8B030D-6E8A-4147-A177-3AD203B41FA5}">
                      <a16:colId xmlns:a16="http://schemas.microsoft.com/office/drawing/2014/main" xmlns="" val="2510415649"/>
                    </a:ext>
                  </a:extLst>
                </a:gridCol>
                <a:gridCol w="3074276">
                  <a:extLst>
                    <a:ext uri="{9D8B030D-6E8A-4147-A177-3AD203B41FA5}">
                      <a16:colId xmlns:a16="http://schemas.microsoft.com/office/drawing/2014/main" xmlns="" val="1851092427"/>
                    </a:ext>
                  </a:extLst>
                </a:gridCol>
                <a:gridCol w="3042745">
                  <a:extLst>
                    <a:ext uri="{9D8B030D-6E8A-4147-A177-3AD203B41FA5}">
                      <a16:colId xmlns:a16="http://schemas.microsoft.com/office/drawing/2014/main" xmlns="" val="86397244"/>
                    </a:ext>
                  </a:extLst>
                </a:gridCol>
              </a:tblGrid>
              <a:tr h="570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деятельности по формированию ФГ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extLst>
                  <a:ext uri="{0D108BD9-81ED-4DB2-BD59-A6C34878D82A}">
                    <a16:rowId xmlns:a16="http://schemas.microsoft.com/office/drawing/2014/main" xmlns="" val="315630706"/>
                  </a:ext>
                </a:extLst>
              </a:tr>
              <a:tr h="5364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География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 Земли.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Почва как особое природное об­разование.</a:t>
                      </a:r>
                      <a:r>
                        <a:rPr lang="ru-RU" sz="2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Практическая работа:</a:t>
                      </a:r>
                      <a:r>
                        <a:rPr lang="ru-RU" sz="20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«Анализ почвы».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№ 17. Методические рекомендации для проведения лабораторных работ по экологии, цифровая лаборатория Точки Роста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skiv.instrao.ru/ Открытый банк заданий для формирования функциональной грамотности. Естественнонаучная грамотность.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– 2020 учебный год. 6 класс. Комплексное задание «Песок и глина» (4 задания).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8290" algn="l"/>
                        </a:tabLs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год. 6 класс. Прорастет ли семечко?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из 4 (межпредметная связь)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extLst>
                  <a:ext uri="{0D108BD9-81ED-4DB2-BD59-A6C34878D82A}">
                    <a16:rowId xmlns:a16="http://schemas.microsoft.com/office/drawing/2014/main" xmlns="" val="94326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51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8321455"/>
              </p:ext>
            </p:extLst>
          </p:nvPr>
        </p:nvGraphicFramePr>
        <p:xfrm>
          <a:off x="346841" y="993228"/>
          <a:ext cx="11366938" cy="5067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617">
                  <a:extLst>
                    <a:ext uri="{9D8B030D-6E8A-4147-A177-3AD203B41FA5}">
                      <a16:colId xmlns:a16="http://schemas.microsoft.com/office/drawing/2014/main" xmlns="" val="809700930"/>
                    </a:ext>
                  </a:extLst>
                </a:gridCol>
                <a:gridCol w="1210819">
                  <a:extLst>
                    <a:ext uri="{9D8B030D-6E8A-4147-A177-3AD203B41FA5}">
                      <a16:colId xmlns:a16="http://schemas.microsoft.com/office/drawing/2014/main" xmlns="" val="792072342"/>
                    </a:ext>
                  </a:extLst>
                </a:gridCol>
                <a:gridCol w="3012447">
                  <a:extLst>
                    <a:ext uri="{9D8B030D-6E8A-4147-A177-3AD203B41FA5}">
                      <a16:colId xmlns:a16="http://schemas.microsoft.com/office/drawing/2014/main" xmlns="" val="1412169523"/>
                    </a:ext>
                  </a:extLst>
                </a:gridCol>
                <a:gridCol w="2326733">
                  <a:extLst>
                    <a:ext uri="{9D8B030D-6E8A-4147-A177-3AD203B41FA5}">
                      <a16:colId xmlns:a16="http://schemas.microsoft.com/office/drawing/2014/main" xmlns="" val="1853413557"/>
                    </a:ext>
                  </a:extLst>
                </a:gridCol>
                <a:gridCol w="3317322">
                  <a:extLst>
                    <a:ext uri="{9D8B030D-6E8A-4147-A177-3AD203B41FA5}">
                      <a16:colId xmlns:a16="http://schemas.microsoft.com/office/drawing/2014/main" xmlns="" val="4188868023"/>
                    </a:ext>
                  </a:extLst>
                </a:gridCol>
              </a:tblGrid>
              <a:tr h="251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деятельности по формированию ФГ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extLst>
                  <a:ext uri="{0D108BD9-81ED-4DB2-BD59-A6C34878D82A}">
                    <a16:rowId xmlns:a16="http://schemas.microsoft.com/office/drawing/2014/main" xmlns="" val="4063317858"/>
                  </a:ext>
                </a:extLst>
              </a:tr>
              <a:tr h="4415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Биология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изучения живой природы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Научные методы изучения живой природы: наблюдение, эксперимент, описание, измерение, классификация.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работа №1 «Изучение лабораторного оборудования: термометры, весы, чашки Петри, пробирки, мензурки. Правила работы с оборудованием в школьном кабинете»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работа №1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термометры, весы, чашки Петри, пробирки, мензурки.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Вспомнить и применить соответствующие </a:t>
                      </a:r>
                      <a:r>
                        <a:rPr lang="ru-RU" sz="20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естественнонаучные </a:t>
                      </a: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знания;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</a:t>
                      </a: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использовать и создавать объяснительные модели и представления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Прорастет ли семечко?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4/4. </a:t>
                      </a:r>
                      <a:r>
                        <a:rPr lang="ru-RU" sz="20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http://skiv.instrao.ru/bank-zadaniy/estestvennonauchnaya-gramotnost/ЕГ_6_ПрорастётЛиСемечко_текст.pdf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extLst>
                  <a:ext uri="{0D108BD9-81ED-4DB2-BD59-A6C34878D82A}">
                    <a16:rowId xmlns:a16="http://schemas.microsoft.com/office/drawing/2014/main" xmlns="" val="75585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06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9717076"/>
              </p:ext>
            </p:extLst>
          </p:nvPr>
        </p:nvGraphicFramePr>
        <p:xfrm>
          <a:off x="567562" y="1309703"/>
          <a:ext cx="11319057" cy="4295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096">
                  <a:extLst>
                    <a:ext uri="{9D8B030D-6E8A-4147-A177-3AD203B41FA5}">
                      <a16:colId xmlns:a16="http://schemas.microsoft.com/office/drawing/2014/main" xmlns="" val="1596244094"/>
                    </a:ext>
                  </a:extLst>
                </a:gridCol>
                <a:gridCol w="1229711">
                  <a:extLst>
                    <a:ext uri="{9D8B030D-6E8A-4147-A177-3AD203B41FA5}">
                      <a16:colId xmlns:a16="http://schemas.microsoft.com/office/drawing/2014/main" xmlns="" val="3093759188"/>
                    </a:ext>
                  </a:extLst>
                </a:gridCol>
                <a:gridCol w="1907624">
                  <a:extLst>
                    <a:ext uri="{9D8B030D-6E8A-4147-A177-3AD203B41FA5}">
                      <a16:colId xmlns:a16="http://schemas.microsoft.com/office/drawing/2014/main" xmlns="" val="2720222557"/>
                    </a:ext>
                  </a:extLst>
                </a:gridCol>
                <a:gridCol w="3058510">
                  <a:extLst>
                    <a:ext uri="{9D8B030D-6E8A-4147-A177-3AD203B41FA5}">
                      <a16:colId xmlns:a16="http://schemas.microsoft.com/office/drawing/2014/main" xmlns="" val="4223297846"/>
                    </a:ext>
                  </a:extLst>
                </a:gridCol>
                <a:gridCol w="3247116">
                  <a:extLst>
                    <a:ext uri="{9D8B030D-6E8A-4147-A177-3AD203B41FA5}">
                      <a16:colId xmlns:a16="http://schemas.microsoft.com/office/drawing/2014/main" xmlns="" val="2495222374"/>
                    </a:ext>
                  </a:extLst>
                </a:gridCol>
              </a:tblGrid>
              <a:tr h="70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деятельности по формированию ФГ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137" marR="29137" marT="0" marB="0"/>
                </a:tc>
                <a:extLst>
                  <a:ext uri="{0D108BD9-81ED-4DB2-BD59-A6C34878D82A}">
                    <a16:rowId xmlns:a16="http://schemas.microsoft.com/office/drawing/2014/main" xmlns="" val="2658735064"/>
                  </a:ext>
                </a:extLst>
              </a:tr>
              <a:tr h="2788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Экология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(Внеурочная деятельность)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 дом за окном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 нашего двора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Чучела птиц, видео: https://youtu.be/Dlxhx9SDTx8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85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Применить соответствующие естественно-научные знания, комплексная работа: «Сколько съест синица», 3 задания из 5 (1/5, 2/5, 5/5). </a:t>
                      </a: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http://skiv.instrao.ru/bank-zadaniy/estestvennonauchnaya-gramotnost/ЕГ_8_СколькоСъестСиница_текст.pdf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434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04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6819895"/>
              </p:ext>
            </p:extLst>
          </p:nvPr>
        </p:nvGraphicFramePr>
        <p:xfrm>
          <a:off x="299545" y="472974"/>
          <a:ext cx="11650716" cy="5997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493">
                  <a:extLst>
                    <a:ext uri="{9D8B030D-6E8A-4147-A177-3AD203B41FA5}">
                      <a16:colId xmlns:a16="http://schemas.microsoft.com/office/drawing/2014/main" xmlns="" val="933107303"/>
                    </a:ext>
                  </a:extLst>
                </a:gridCol>
                <a:gridCol w="3944370">
                  <a:extLst>
                    <a:ext uri="{9D8B030D-6E8A-4147-A177-3AD203B41FA5}">
                      <a16:colId xmlns:a16="http://schemas.microsoft.com/office/drawing/2014/main" xmlns="" val="2665695262"/>
                    </a:ext>
                  </a:extLst>
                </a:gridCol>
                <a:gridCol w="6923853">
                  <a:extLst>
                    <a:ext uri="{9D8B030D-6E8A-4147-A177-3AD203B41FA5}">
                      <a16:colId xmlns:a16="http://schemas.microsoft.com/office/drawing/2014/main" xmlns="" val="2357219840"/>
                    </a:ext>
                  </a:extLst>
                </a:gridCol>
              </a:tblGrid>
              <a:tr h="389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Компетенция: применение методов естественнонаучного исследования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 смысл учебного задания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extLst>
                  <a:ext uri="{0D108BD9-81ED-4DB2-BD59-A6C34878D82A}">
                    <a16:rowId xmlns:a16="http://schemas.microsoft.com/office/drawing/2014/main" xmlns="" val="575895758"/>
                  </a:ext>
                </a:extLst>
              </a:tr>
              <a:tr h="779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и формулировать цель данного исследования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краткому описанию хода исследования или действий исследователей предлагается четко сформулировать его цель.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extLst>
                  <a:ext uri="{0D108BD9-81ED-4DB2-BD59-A6C34878D82A}">
                    <a16:rowId xmlns:a16="http://schemas.microsoft.com/office/drawing/2014/main" xmlns="" val="159914146"/>
                  </a:ext>
                </a:extLst>
              </a:tr>
              <a:tr h="974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Предлагать или оценивать способ научного исследования данного вопроса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описанию проблемы предлагается определить или оценить экспериментальный способ ее решения, и/или описать краткий план данного исследования.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extLst>
                  <a:ext uri="{0D108BD9-81ED-4DB2-BD59-A6C34878D82A}">
                    <a16:rowId xmlns:a16="http://schemas.microsoft.com/office/drawing/2014/main" xmlns="" val="518285247"/>
                  </a:ext>
                </a:extLst>
              </a:tr>
              <a:tr h="1363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Выдвигать объяснительные гипотезы и предлагать способы их проверки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не просто сформулировать гипотезы, объясняющие описанное явление, но и обязательно предложить возможные способы их проверки. Набор гипотез может предлагаться в самом задании тогда нужно предложить способы их проверки.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extLst>
                  <a:ext uri="{0D108BD9-81ED-4DB2-BD59-A6C34878D82A}">
                    <a16:rowId xmlns:a16="http://schemas.microsoft.com/office/drawing/2014/main" xmlns="" val="672653679"/>
                  </a:ext>
                </a:extLst>
              </a:tr>
              <a:tr h="1558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и оценивать способы, которые используют ученые, чтобы обеспечить надежность данных и достоверность объяснений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охарактеризовать назначение того или иного элемента исследования, повышающего надежность результата (контрольная группа, контрольный образец, большая статистика и др.). Или: предлагается выбрать более надежную стратегию исследования вопроса.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5" marR="39565" marT="0" marB="0"/>
                </a:tc>
                <a:extLst>
                  <a:ext uri="{0D108BD9-81ED-4DB2-BD59-A6C34878D82A}">
                    <a16:rowId xmlns:a16="http://schemas.microsoft.com/office/drawing/2014/main" xmlns="" val="89837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34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7" y="618517"/>
            <a:ext cx="11808372" cy="1596177"/>
          </a:xfrm>
        </p:spPr>
        <p:txBody>
          <a:bodyPr>
            <a:normAutofit/>
          </a:bodyPr>
          <a:lstStyle/>
          <a:p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образовательного центра «Точка роста» </a:t>
            </a:r>
            <a:b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 компетенцию </a:t>
            </a:r>
            <a:b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</a:t>
            </a:r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естественнонаучного 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исследования»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/>
          <a:srcRect l="1239" t="11530" r="1132" b="15195"/>
          <a:stretch/>
        </p:blipFill>
        <p:spPr>
          <a:xfrm>
            <a:off x="2950209" y="2474463"/>
            <a:ext cx="5894245" cy="33179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76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/>
          <a:srcRect l="18050" t="11099" r="37823" b="5928"/>
          <a:stretch/>
        </p:blipFill>
        <p:spPr>
          <a:xfrm>
            <a:off x="189186" y="993228"/>
            <a:ext cx="2412123" cy="34017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hlinkClick r:id="rId5" action="ppaction://hlinkfile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2274" t="35668" r="31196" b="18427"/>
          <a:stretch/>
        </p:blipFill>
        <p:spPr>
          <a:xfrm>
            <a:off x="5770179" y="658386"/>
            <a:ext cx="5580993" cy="5259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hlinkClick r:id="rId8" action="ppaction://hlinkfile"/>
          </p:cNvPr>
          <p:cNvPicPr>
            <a:picLocks noChangeAspect="1"/>
          </p:cNvPicPr>
          <p:nvPr/>
        </p:nvPicPr>
        <p:blipFill rotWithShape="1">
          <a:blip r:embed="rId9" cstate="print"/>
          <a:srcRect l="18372" t="11099" r="42996" b="7221"/>
          <a:stretch/>
        </p:blipFill>
        <p:spPr>
          <a:xfrm>
            <a:off x="2787152" y="2911633"/>
            <a:ext cx="2447000" cy="38803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020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273802"/>
              </p:ext>
            </p:extLst>
          </p:nvPr>
        </p:nvGraphicFramePr>
        <p:xfrm>
          <a:off x="378372" y="583325"/>
          <a:ext cx="11556124" cy="5977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028">
                  <a:extLst>
                    <a:ext uri="{9D8B030D-6E8A-4147-A177-3AD203B41FA5}">
                      <a16:colId xmlns:a16="http://schemas.microsoft.com/office/drawing/2014/main" xmlns="" val="1177892825"/>
                    </a:ext>
                  </a:extLst>
                </a:gridCol>
                <a:gridCol w="3689131">
                  <a:extLst>
                    <a:ext uri="{9D8B030D-6E8A-4147-A177-3AD203B41FA5}">
                      <a16:colId xmlns:a16="http://schemas.microsoft.com/office/drawing/2014/main" xmlns="" val="3911049566"/>
                    </a:ext>
                  </a:extLst>
                </a:gridCol>
                <a:gridCol w="7330965">
                  <a:extLst>
                    <a:ext uri="{9D8B030D-6E8A-4147-A177-3AD203B41FA5}">
                      <a16:colId xmlns:a16="http://schemas.microsoft.com/office/drawing/2014/main" xmlns="" val="824709591"/>
                    </a:ext>
                  </a:extLst>
                </a:gridCol>
              </a:tblGrid>
              <a:tr h="650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Компетенция: интерпретация данных и использование научных доказательств для получения выводов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 учебного задания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extLst>
                  <a:ext uri="{0D108BD9-81ED-4DB2-BD59-A6C34878D82A}">
                    <a16:rowId xmlns:a16="http://schemas.microsoft.com/office/drawing/2014/main" xmlns="" val="2881196412"/>
                  </a:ext>
                </a:extLst>
              </a:tr>
              <a:tr h="1084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Анализировать, интерпретировать данные и делать соответствующие выводы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формулировать выводы на основе интерпретации данных, представленных в различных формах: графики, таблицы, диаграммы, фотографии, географические карты, вербально.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extLst>
                  <a:ext uri="{0D108BD9-81ED-4DB2-BD59-A6C34878D82A}">
                    <a16:rowId xmlns:a16="http://schemas.microsoft.com/office/drawing/2014/main" xmlns="" val="3802986410"/>
                  </a:ext>
                </a:extLst>
              </a:tr>
              <a:tr h="867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Преобразовывать одну форму представления данных в другую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преобразовать одну форму предоставления научной информации в другую, например: словесную в схематический рисунок, табличную форму в график или диаграмму и т.д.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extLst>
                  <a:ext uri="{0D108BD9-81ED-4DB2-BD59-A6C34878D82A}">
                    <a16:rowId xmlns:a16="http://schemas.microsoft.com/office/drawing/2014/main" xmlns="" val="1640921118"/>
                  </a:ext>
                </a:extLst>
              </a:tr>
              <a:tr h="1084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допущения, доказательства и рассуждения в научных текстах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выявлять и формулировать допущения, на которых строится то или иное научное рассуждение, а также характеризовать сами типы научного текста: доказательство, рассуждение, допущение.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extLst>
                  <a:ext uri="{0D108BD9-81ED-4DB2-BD59-A6C34878D82A}">
                    <a16:rowId xmlns:a16="http://schemas.microsoft.com/office/drawing/2014/main" xmlns="" val="971567750"/>
                  </a:ext>
                </a:extLst>
              </a:tr>
              <a:tr h="1084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с научной точки зрения аргументы и доказательства из различных источников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Предлагается оценить с научной точки зрения корректность и убедительность утверждений, содержащихся в различных источниках, например, научно-популярных текстах, сообщениях СМИ, мнениях людей.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2" marR="54542" marT="0" marB="0"/>
                </a:tc>
                <a:extLst>
                  <a:ext uri="{0D108BD9-81ED-4DB2-BD59-A6C34878D82A}">
                    <a16:rowId xmlns:a16="http://schemas.microsoft.com/office/drawing/2014/main" xmlns="" val="1272687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72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/>
          <a:srcRect l="1723" t="11745" r="37986" b="14978"/>
          <a:stretch/>
        </p:blipFill>
        <p:spPr>
          <a:xfrm>
            <a:off x="2963917" y="677916"/>
            <a:ext cx="5880537" cy="53602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6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30" y="2762628"/>
            <a:ext cx="11114691" cy="159617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интерпретация данных и использование научных доказательств для получения выводов формируется при сочетании разных видов деятельности. 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учебником, оборудованием «Точка роста», заданиями по различным видам функциональной грамотности играет для развития данной компетентности немаловажную роль.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8769" y="5656458"/>
            <a:ext cx="3047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Фрагмент урока географии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5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79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2962" y="1119364"/>
            <a:ext cx="11247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tx1"/>
              </a:buClr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программа по оценке качества обучения </a:t>
            </a:r>
            <a:r>
              <a:rPr lang="ru-RU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проводится раз в 3 года, начиная с 2000 г., и проходит под патронажем Организации экономического сотрудничества и развития.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4434" y="3665474"/>
            <a:ext cx="11247820" cy="21204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3000" b="1" cap="none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тестирования</a:t>
            </a:r>
            <a:r>
              <a:rPr lang="ru-RU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провести оценку грамотности 15-летних школьников в разных видах учебной деятельности: естественнонаучной, математической, компьютерной и читательской.</a:t>
            </a:r>
            <a:endParaRPr lang="ru-RU" sz="3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3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36965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 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http://skiv.instrao.ru/bank-zadaniy/estestvennonauchnaya-gramotnost/%D0%95%D0%93_8_%D0%9A%D1%80%D0%B0%D1%81%D0%BD%D1%8B%D0%B9%D0%9F%D1%80%D0%B8%D0%BB%D0%B8%D0%B2_%D1%82%D0%B5%D0%BA%D1%81%D1%82.pdf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http://www.Centeroko.Ru/pisa18/pisa2018_sl.Html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0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940224" y="437476"/>
            <a:ext cx="82800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cap="none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итоговой диагностической работы</a:t>
            </a:r>
            <a:endParaRPr lang="ru-RU" sz="3000" b="1" cap="none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6546042"/>
              </p:ext>
            </p:extLst>
          </p:nvPr>
        </p:nvGraphicFramePr>
        <p:xfrm>
          <a:off x="961696" y="1434656"/>
          <a:ext cx="9948042" cy="1642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318">
                  <a:extLst>
                    <a:ext uri="{9D8B030D-6E8A-4147-A177-3AD203B41FA5}">
                      <a16:colId xmlns:a16="http://schemas.microsoft.com/office/drawing/2014/main" xmlns="" val="980217387"/>
                    </a:ext>
                  </a:extLst>
                </a:gridCol>
                <a:gridCol w="1673430">
                  <a:extLst>
                    <a:ext uri="{9D8B030D-6E8A-4147-A177-3AD203B41FA5}">
                      <a16:colId xmlns:a16="http://schemas.microsoft.com/office/drawing/2014/main" xmlns="" val="812117345"/>
                    </a:ext>
                  </a:extLst>
                </a:gridCol>
                <a:gridCol w="2173724">
                  <a:extLst>
                    <a:ext uri="{9D8B030D-6E8A-4147-A177-3AD203B41FA5}">
                      <a16:colId xmlns:a16="http://schemas.microsoft.com/office/drawing/2014/main" xmlns="" val="3814303739"/>
                    </a:ext>
                  </a:extLst>
                </a:gridCol>
                <a:gridCol w="1540405">
                  <a:extLst>
                    <a:ext uri="{9D8B030D-6E8A-4147-A177-3AD203B41FA5}">
                      <a16:colId xmlns:a16="http://schemas.microsoft.com/office/drawing/2014/main" xmlns="" val="2166573205"/>
                    </a:ext>
                  </a:extLst>
                </a:gridCol>
                <a:gridCol w="1309055">
                  <a:extLst>
                    <a:ext uri="{9D8B030D-6E8A-4147-A177-3AD203B41FA5}">
                      <a16:colId xmlns:a16="http://schemas.microsoft.com/office/drawing/2014/main" xmlns="" val="2043746280"/>
                    </a:ext>
                  </a:extLst>
                </a:gridCol>
                <a:gridCol w="2404110">
                  <a:extLst>
                    <a:ext uri="{9D8B030D-6E8A-4147-A177-3AD203B41FA5}">
                      <a16:colId xmlns:a16="http://schemas.microsoft.com/office/drawing/2014/main" xmlns="" val="2936142937"/>
                    </a:ext>
                  </a:extLst>
                </a:gridCol>
              </a:tblGrid>
              <a:tr h="652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ФГ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уровень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4547691"/>
                  </a:ext>
                </a:extLst>
              </a:tr>
              <a:tr h="989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7068512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1214994"/>
              </p:ext>
            </p:extLst>
          </p:nvPr>
        </p:nvGraphicFramePr>
        <p:xfrm>
          <a:off x="2522483" y="3266021"/>
          <a:ext cx="5864772" cy="337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7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34" y="1863993"/>
            <a:ext cx="10364451" cy="15961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5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02897" y="1600194"/>
            <a:ext cx="11114690" cy="21204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3200" b="1" cap="none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 – 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2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014" y="1572170"/>
            <a:ext cx="1169801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tx1"/>
              </a:buClr>
            </a:pP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 грамотный человек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стремится участвовать в аргументированном обсуждении проблем, относящихся к естественным наукам (биология, физика, химия, география) и технологиям, что требует от него следующих компетентностей: </a:t>
            </a:r>
          </a:p>
          <a:p>
            <a:pPr marL="514350" lvl="0" indent="-514350" algn="just">
              <a:spcBef>
                <a:spcPts val="1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объяснять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явления;</a:t>
            </a:r>
          </a:p>
          <a:p>
            <a:pPr marL="514350" lvl="0" indent="-514350" algn="just">
              <a:spcBef>
                <a:spcPts val="1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естественнонаучного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исследования;</a:t>
            </a:r>
          </a:p>
          <a:p>
            <a:pPr marL="514350" lvl="0" indent="-514350" algn="just">
              <a:spcBef>
                <a:spcPts val="1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 использовать научные доказательства для получения выводов.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6612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6145"/>
          </a:xfrm>
        </p:spPr>
        <p:txBody>
          <a:bodyPr>
            <a:normAutofit/>
          </a:bodyPr>
          <a:lstStyle/>
          <a:p>
            <a:r>
              <a:rPr lang="ru-RU" altLang="ru-RU" sz="3000" b="1" cap="none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Курсы повышения квалификации по формированию ФГ</a:t>
            </a:r>
            <a:endParaRPr lang="ru-RU" sz="3000" b="1" cap="none" dirty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3779" y="1941426"/>
            <a:ext cx="11524593" cy="3424107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 «Актуальные вопросы развития региональной системы образования. Формирование </a:t>
            </a:r>
            <a:r>
              <a:rPr lang="ru-RU" sz="32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грамотности»</a:t>
            </a:r>
            <a:endParaRPr lang="ru-RU" sz="32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 по программе «</a:t>
            </a:r>
            <a:r>
              <a:rPr lang="ru-RU" alt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овые подходы к оценке функциональной грамотности. Естественнонаучные дисциплины и математика»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61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4021"/>
            <a:ext cx="10364451" cy="816145"/>
          </a:xfrm>
        </p:spPr>
        <p:txBody>
          <a:bodyPr>
            <a:normAutofit/>
          </a:bodyPr>
          <a:lstStyle/>
          <a:p>
            <a:r>
              <a:rPr lang="ru-RU" altLang="ru-RU" sz="3000" b="1" cap="none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Вебинары</a:t>
            </a:r>
            <a:r>
              <a:rPr lang="ru-RU" altLang="ru-RU" sz="3000" b="1" cap="none" dirty="0"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семинары</a:t>
            </a:r>
            <a:endParaRPr lang="ru-RU" sz="3000" b="1" cap="none" dirty="0"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3779" y="930167"/>
            <a:ext cx="11524593" cy="388356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15.04.2021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«Формирование естественнонаучной грамотности и содержание обще биологического образования. Проблемы и пути их решения» (</a:t>
            </a:r>
            <a:r>
              <a:rPr lang="ru-RU" sz="2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ППК «актуальные вопросы развития РСО») 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 биологии.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13.05.2021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«Приёмы формирования смыслового чтения на уроках биологии» для учителей биологии (в рамках ППК «актуальные вопросы развития РСО»).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22.11.2021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«Система заданий формирования читательской грамотности».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01.12.2021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«Работа учителя с банком заданий по формированию функциональной грамотности» для учителей естественнонаучных дисциплин (в рамках ППК «актуальные вопросы развития РСО»).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19.01.2022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«Формирование естественнонаучной грамотности. Включение контекстных заданий в процесс подготовки к независимым оценочным процедурам»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семинар «Формирование и оценка функциональной грамотности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https://edsoo.ru/Vserossijskij_metodicheskij_seminar_Formirovanie_i_ocenka_funkcionalnoj_gramotnosti_.htm</a:t>
            </a:r>
            <a:endParaRPr lang="ru-RU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0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8710949"/>
              </p:ext>
            </p:extLst>
          </p:nvPr>
        </p:nvGraphicFramePr>
        <p:xfrm>
          <a:off x="740979" y="1368427"/>
          <a:ext cx="10342179" cy="1446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119">
                  <a:extLst>
                    <a:ext uri="{9D8B030D-6E8A-4147-A177-3AD203B41FA5}">
                      <a16:colId xmlns:a16="http://schemas.microsoft.com/office/drawing/2014/main" xmlns="" val="2133532989"/>
                    </a:ext>
                  </a:extLst>
                </a:gridCol>
                <a:gridCol w="1595436">
                  <a:extLst>
                    <a:ext uri="{9D8B030D-6E8A-4147-A177-3AD203B41FA5}">
                      <a16:colId xmlns:a16="http://schemas.microsoft.com/office/drawing/2014/main" xmlns="" val="4073995831"/>
                    </a:ext>
                  </a:extLst>
                </a:gridCol>
                <a:gridCol w="2120991">
                  <a:extLst>
                    <a:ext uri="{9D8B030D-6E8A-4147-A177-3AD203B41FA5}">
                      <a16:colId xmlns:a16="http://schemas.microsoft.com/office/drawing/2014/main" xmlns="" val="2476066338"/>
                    </a:ext>
                  </a:extLst>
                </a:gridCol>
                <a:gridCol w="1595436">
                  <a:extLst>
                    <a:ext uri="{9D8B030D-6E8A-4147-A177-3AD203B41FA5}">
                      <a16:colId xmlns:a16="http://schemas.microsoft.com/office/drawing/2014/main" xmlns="" val="185839483"/>
                    </a:ext>
                  </a:extLst>
                </a:gridCol>
                <a:gridCol w="1388968">
                  <a:extLst>
                    <a:ext uri="{9D8B030D-6E8A-4147-A177-3AD203B41FA5}">
                      <a16:colId xmlns:a16="http://schemas.microsoft.com/office/drawing/2014/main" xmlns="" val="1827964797"/>
                    </a:ext>
                  </a:extLst>
                </a:gridCol>
                <a:gridCol w="2346229">
                  <a:extLst>
                    <a:ext uri="{9D8B030D-6E8A-4147-A177-3AD203B41FA5}">
                      <a16:colId xmlns:a16="http://schemas.microsoft.com/office/drawing/2014/main" xmlns="" val="3556078502"/>
                    </a:ext>
                  </a:extLst>
                </a:gridCol>
              </a:tblGrid>
              <a:tr h="854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ФГ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уровень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2463827"/>
                  </a:ext>
                </a:extLst>
              </a:tr>
              <a:tr h="591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02723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7068" y="520262"/>
            <a:ext cx="101196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стартовой (входной)диагностической работы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219858128"/>
              </p:ext>
            </p:extLst>
          </p:nvPr>
        </p:nvGraphicFramePr>
        <p:xfrm>
          <a:off x="2286000" y="3108804"/>
          <a:ext cx="6053957" cy="37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05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068" y="520262"/>
            <a:ext cx="101196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стартовой (входной)диагностической работы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8126753"/>
              </p:ext>
            </p:extLst>
          </p:nvPr>
        </p:nvGraphicFramePr>
        <p:xfrm>
          <a:off x="1371598" y="1324303"/>
          <a:ext cx="9695794" cy="1625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809">
                  <a:extLst>
                    <a:ext uri="{9D8B030D-6E8A-4147-A177-3AD203B41FA5}">
                      <a16:colId xmlns:a16="http://schemas.microsoft.com/office/drawing/2014/main" xmlns="" val="41240451"/>
                    </a:ext>
                  </a:extLst>
                </a:gridCol>
                <a:gridCol w="2989542">
                  <a:extLst>
                    <a:ext uri="{9D8B030D-6E8A-4147-A177-3AD203B41FA5}">
                      <a16:colId xmlns:a16="http://schemas.microsoft.com/office/drawing/2014/main" xmlns="" val="589394167"/>
                    </a:ext>
                  </a:extLst>
                </a:gridCol>
                <a:gridCol w="3600443">
                  <a:extLst>
                    <a:ext uri="{9D8B030D-6E8A-4147-A177-3AD203B41FA5}">
                      <a16:colId xmlns:a16="http://schemas.microsoft.com/office/drawing/2014/main" xmlns="" val="2215832466"/>
                    </a:ext>
                  </a:extLst>
                </a:gridCol>
              </a:tblGrid>
              <a:tr h="821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ФГ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Стартовая ДР                   МОБУ СШ № 2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Стартовая ДР по выборке регионов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60595561"/>
                  </a:ext>
                </a:extLst>
              </a:tr>
              <a:tr h="803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21869910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5748580"/>
              </p:ext>
            </p:extLst>
          </p:nvPr>
        </p:nvGraphicFramePr>
        <p:xfrm>
          <a:off x="3076936" y="2655880"/>
          <a:ext cx="4657090" cy="42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0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2897" y="1537128"/>
            <a:ext cx="11114690" cy="21204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входной диагностики по ЕНГ были сделаны выводы: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учащимся недостаёт необходимого уровня сформированности компетентности применения методов естественнонаучного исследования;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обладают должным уровнем интерпретирования данных и использование доказательств для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выводов.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reglament-nn.ru/image/upload/2021/03/f2/thumb.f278c7ef7ee460f998b574ade3800fa74e031dde.jpg.rf304x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62" b="35804"/>
          <a:stretch/>
        </p:blipFill>
        <p:spPr bwMode="auto">
          <a:xfrm>
            <a:off x="10464802" y="0"/>
            <a:ext cx="1727198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890</TotalTime>
  <Words>908</Words>
  <Application>Microsoft Office PowerPoint</Application>
  <PresentationFormat>Произвольный</PresentationFormat>
  <Paragraphs>154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муниципальное общеобразовательное бюджетное учреждение «Средняя школа №2 имени Д.В. Крылова»</vt:lpstr>
      <vt:lpstr>Слайд 2</vt:lpstr>
      <vt:lpstr>Слайд 3</vt:lpstr>
      <vt:lpstr>Слайд 4</vt:lpstr>
      <vt:lpstr>Курсы повышения квалификации по формированию ФГ</vt:lpstr>
      <vt:lpstr>Вебинары, семинары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Оборудование образовательного центра «Точка роста»  помогает формировать  компетенцию  «Применение методов естественнонаучного исследования»</vt:lpstr>
      <vt:lpstr>Слайд 16</vt:lpstr>
      <vt:lpstr>Слайд 17</vt:lpstr>
      <vt:lpstr>Слайд 18</vt:lpstr>
      <vt:lpstr>Компетенция: интерпретация данных и использование научных доказательств для получения выводов формируется при сочетании разных видов деятельности.   Работа с учебником, оборудованием «Точка роста», заданиями по различным видам функциональной грамотности играет для развития данной компетентности немаловажную роль. </vt:lpstr>
      <vt:lpstr>Примеры заданий    http://skiv.instrao.ru/bank-zadaniy/estestvennonauchnaya-gramotnost/%D0%95%D0%93_8_%D0%9A%D1%80%D0%B0%D1%81%D0%BD%D1%8B%D0%B9%D0%9F%D1%80%D0%B8%D0%BB%D0%B8%D0%B2_%D1%82%D0%B5%D0%BA%D1%81%D1%82.pdf  http://www.Centeroko.Ru/pisa18/pisa2018_sl.Html </vt:lpstr>
      <vt:lpstr>Результаты итоговой диагностической работы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бюджетное учреждение «Средняя школа №2 имени Д.В. Крылова»</dc:title>
  <dc:creator>Учитель</dc:creator>
  <cp:lastModifiedBy>SCHOOL3</cp:lastModifiedBy>
  <cp:revision>41</cp:revision>
  <dcterms:created xsi:type="dcterms:W3CDTF">2022-08-10T05:58:51Z</dcterms:created>
  <dcterms:modified xsi:type="dcterms:W3CDTF">2023-05-25T08:17:50Z</dcterms:modified>
</cp:coreProperties>
</file>