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7" r:id="rId2"/>
    <p:sldId id="303" r:id="rId3"/>
    <p:sldId id="302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38" r:id="rId23"/>
    <p:sldId id="337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40" r:id="rId33"/>
    <p:sldId id="310" r:id="rId3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78414F"/>
    <a:srgbClr val="955163"/>
    <a:srgbClr val="CE94A6"/>
    <a:srgbClr val="6C3C6C"/>
    <a:srgbClr val="B67BB6"/>
    <a:srgbClr val="673744"/>
    <a:srgbClr val="662C28"/>
    <a:srgbClr val="D6D6DA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59" autoAdjust="0"/>
  </p:normalViewPr>
  <p:slideViewPr>
    <p:cSldViewPr>
      <p:cViewPr varScale="1">
        <p:scale>
          <a:sx n="107" d="100"/>
          <a:sy n="107" d="100"/>
        </p:scale>
        <p:origin x="114" y="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5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455DC-5869-46C6-A4B1-C2A9516BE178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CD8B-8557-4AD0-88F8-C6941BEF1B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41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2DE8F-29FE-4119-9699-F51C7226AE65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FAEB7-39BF-4951-9C5B-E626DF3A21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41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2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FAEB7-39BF-4951-9C5B-E626DF3A21A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7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10" y="2336387"/>
            <a:ext cx="9149110" cy="280711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36512" y="473199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1-2 декабря 2022  </a:t>
            </a:r>
            <a:r>
              <a:rPr lang="en-US" sz="1600" dirty="0" smtClean="0">
                <a:solidFill>
                  <a:schemeClr val="bg1"/>
                </a:solidFill>
              </a:rPr>
              <a:t>| </a:t>
            </a:r>
            <a:r>
              <a:rPr lang="ru-RU" sz="1600" dirty="0" smtClean="0">
                <a:solidFill>
                  <a:schemeClr val="bg1"/>
                </a:solidFill>
              </a:rPr>
              <a:t>г. Ярославль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9552" y="123478"/>
            <a:ext cx="576064" cy="151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50248" cy="98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099"/>
            <a:ext cx="792088" cy="818273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-36512" y="836359"/>
            <a:ext cx="9180512" cy="7199"/>
          </a:xfrm>
          <a:prstGeom prst="line">
            <a:avLst/>
          </a:prstGeom>
          <a:ln w="9525">
            <a:solidFill>
              <a:srgbClr val="95516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37"/>
          <a:stretch/>
        </p:blipFill>
        <p:spPr>
          <a:xfrm>
            <a:off x="-21210" y="2643758"/>
            <a:ext cx="9145553" cy="2868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622" y="61870"/>
            <a:ext cx="8005218" cy="70220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9582"/>
            <a:ext cx="8928992" cy="35350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Прямоугольник 13"/>
          <p:cNvSpPr>
            <a:spLocks noChangeArrowheads="1"/>
          </p:cNvSpPr>
          <p:nvPr userDrawn="1"/>
        </p:nvSpPr>
        <p:spPr bwMode="auto">
          <a:xfrm>
            <a:off x="35496" y="4587974"/>
            <a:ext cx="69127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100" dirty="0">
                <a:solidFill>
                  <a:schemeClr val="bg1"/>
                </a:solidFill>
              </a:rPr>
              <a:t>Межрегиональная </a:t>
            </a:r>
            <a:r>
              <a:rPr lang="ru-RU" sz="1100" dirty="0" smtClean="0">
                <a:solidFill>
                  <a:schemeClr val="bg1"/>
                </a:solidFill>
              </a:rPr>
              <a:t> научно-практическая конференция</a:t>
            </a:r>
            <a:br>
              <a:rPr lang="ru-RU" sz="1100" dirty="0" smtClean="0">
                <a:solidFill>
                  <a:schemeClr val="bg1"/>
                </a:solidFill>
              </a:rPr>
            </a:br>
            <a:r>
              <a:rPr lang="ru-RU" sz="1100" dirty="0" smtClean="0">
                <a:solidFill>
                  <a:schemeClr val="bg1"/>
                </a:solidFill>
              </a:rPr>
              <a:t> «</a:t>
            </a:r>
            <a:r>
              <a:rPr lang="ru-RU" altLang="ru-RU" sz="1100" dirty="0" smtClean="0">
                <a:solidFill>
                  <a:schemeClr val="bg1"/>
                </a:solidFill>
              </a:rPr>
              <a:t>Современное образование на пути от теории к практике: векторы развития»</a:t>
            </a:r>
            <a:endParaRPr lang="ru-RU" altLang="ru-RU" sz="11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 userDrawn="1"/>
        </p:nvSpPr>
        <p:spPr bwMode="auto">
          <a:xfrm>
            <a:off x="3203848" y="4948014"/>
            <a:ext cx="22677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1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1-2 декабря 2022 </a:t>
            </a:r>
            <a:r>
              <a:rPr lang="en-US" altLang="ru-RU" sz="11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|</a:t>
            </a:r>
            <a:r>
              <a:rPr lang="ru-RU" altLang="ru-RU" sz="11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г.</a:t>
            </a:r>
            <a:r>
              <a:rPr lang="en-US" altLang="ru-RU" sz="11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</a:t>
            </a:r>
            <a:r>
              <a:rPr lang="ru-RU" altLang="ru-RU" sz="11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Ярославль</a:t>
            </a:r>
          </a:p>
        </p:txBody>
      </p:sp>
      <p:cxnSp>
        <p:nvCxnSpPr>
          <p:cNvPr id="22" name="Прямая соединительная линия 21"/>
          <p:cNvCxnSpPr/>
          <p:nvPr userDrawn="1"/>
        </p:nvCxnSpPr>
        <p:spPr>
          <a:xfrm>
            <a:off x="424666" y="113938"/>
            <a:ext cx="10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93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099"/>
            <a:ext cx="792088" cy="8182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37"/>
          <a:stretch/>
        </p:blipFill>
        <p:spPr>
          <a:xfrm>
            <a:off x="-1554" y="2283718"/>
            <a:ext cx="9145553" cy="286804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673224" y="2309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Межрегиональная научно-практическая конференция</a:t>
            </a:r>
            <a:b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«Современное образование на пути от теории к практике: векторы развития»</a:t>
            </a:r>
            <a:endParaRPr lang="ru-RU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-36512" y="836359"/>
            <a:ext cx="9180512" cy="7199"/>
          </a:xfrm>
          <a:prstGeom prst="line">
            <a:avLst/>
          </a:prstGeom>
          <a:ln w="9525">
            <a:solidFill>
              <a:srgbClr val="95516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-36512" y="473199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1-2 декабря 2022  </a:t>
            </a:r>
            <a:r>
              <a:rPr lang="en-US" sz="1600" dirty="0" smtClean="0">
                <a:solidFill>
                  <a:schemeClr val="bg1"/>
                </a:solidFill>
              </a:rPr>
              <a:t>| </a:t>
            </a:r>
            <a:r>
              <a:rPr lang="ru-RU" sz="1600" dirty="0" smtClean="0">
                <a:solidFill>
                  <a:schemeClr val="bg1"/>
                </a:solidFill>
              </a:rPr>
              <a:t>г. Ярославль</a:t>
            </a: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3528" y="1059582"/>
            <a:ext cx="8712968" cy="353504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31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14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08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88E8-0F94-4F2D-85B2-F179D77D049D}" type="datetimeFigureOut">
              <a:rPr lang="ru-RU" smtClean="0"/>
              <a:pPr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B55-5A99-4CEB-857D-79073FAA9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1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?redirectAfterLogin=/functionalliteracy/events" TargetMode="External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iro.yar.ru/index.php/&#1060;&#1091;&#1085;&#1082;&#1094;&#1080;&#1086;&#1085;&#1072;&#1083;&#1100;&#1085;&#1072;&#1103;_&#1075;&#1088;&#1072;&#1084;&#1086;&#1090;&#1085;&#1086;&#1089;&#1090;&#1100;_&#1086;&#1073;&#1091;&#1095;&#1072;&#1102;&#1097;&#1080;&#1093;&#1089;&#1103;" TargetMode="External"/><Relationship Id="rId4" Type="http://schemas.openxmlformats.org/officeDocument/2006/relationships/hyperlink" Target="https://media.prosv.ru/f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FFmuPELEs" TargetMode="External"/><Relationship Id="rId2" Type="http://schemas.openxmlformats.org/officeDocument/2006/relationships/hyperlink" Target="https://www.youtube.com/watch?v=uCJD0LSWjC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fjmfN0MVPU" TargetMode="External"/><Relationship Id="rId4" Type="http://schemas.openxmlformats.org/officeDocument/2006/relationships/hyperlink" Target="https://www.youtube.com/watch?v=OjMEQX25VC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LdoJ0B4OUw" TargetMode="External"/><Relationship Id="rId7" Type="http://schemas.openxmlformats.org/officeDocument/2006/relationships/hyperlink" Target="https://events.webinar.ru/14775385/12212957" TargetMode="External"/><Relationship Id="rId2" Type="http://schemas.openxmlformats.org/officeDocument/2006/relationships/hyperlink" Target="https://www.youtube.com/watch?v=dzp32u_07q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vents.webinar.ru/14775385/12212939" TargetMode="External"/><Relationship Id="rId5" Type="http://schemas.openxmlformats.org/officeDocument/2006/relationships/hyperlink" Target="https://events.webinar.ru/14775385/12212923" TargetMode="External"/><Relationship Id="rId4" Type="http://schemas.openxmlformats.org/officeDocument/2006/relationships/hyperlink" Target="https://events.webinar.ru/14775385/12212909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Funkcionalnaya_gramotnost.htm" TargetMode="External"/><Relationship Id="rId2" Type="http://schemas.openxmlformats.org/officeDocument/2006/relationships/hyperlink" Target="https://uchitel.club/events/funkcionalnaya-gramotnost-rabotaem-v-komand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bank-zadaniy" TargetMode="External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h2gav.edu.yar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chool2.gavyam@yarregion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73303" y="195486"/>
            <a:ext cx="8064896" cy="8435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Межрегиональная научно-практическая конференция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7613"/>
            <a:ext cx="8496944" cy="2016225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990000"/>
                </a:solidFill>
              </a:rPr>
              <a:t>Современное образование</a:t>
            </a:r>
          </a:p>
          <a:p>
            <a:r>
              <a:rPr lang="ru-RU" b="1" dirty="0">
                <a:solidFill>
                  <a:srgbClr val="990000"/>
                </a:solidFill>
              </a:rPr>
              <a:t>на пути от теории к практике: </a:t>
            </a:r>
            <a:endParaRPr lang="ru-RU" b="1" dirty="0" smtClean="0">
              <a:solidFill>
                <a:srgbClr val="990000"/>
              </a:solidFill>
            </a:endParaRPr>
          </a:p>
          <a:p>
            <a:r>
              <a:rPr lang="ru-RU" b="1" dirty="0" smtClean="0">
                <a:solidFill>
                  <a:srgbClr val="990000"/>
                </a:solidFill>
              </a:rPr>
              <a:t>векторы </a:t>
            </a:r>
            <a:r>
              <a:rPr lang="ru-RU" b="1" dirty="0">
                <a:solidFill>
                  <a:srgbClr val="990000"/>
                </a:solidFill>
              </a:rPr>
              <a:t>развития</a:t>
            </a:r>
            <a:endParaRPr lang="ru-RU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2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  <a:endParaRPr lang="ru-RU" altLang="ru-RU" sz="2200" b="1" dirty="0">
              <a:solidFill>
                <a:srgbClr val="74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928676"/>
            <a:ext cx="8229600" cy="285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Учебные пособия для педагогов и учащихся по формированию ФГ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6928" t="5900" r="5443" b="6951"/>
          <a:stretch/>
        </p:blipFill>
        <p:spPr>
          <a:xfrm>
            <a:off x="3428992" y="3043295"/>
            <a:ext cx="1493178" cy="2100205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958" t="5900" r="3958" b="8001"/>
          <a:stretch/>
        </p:blipFill>
        <p:spPr>
          <a:xfrm>
            <a:off x="428596" y="3143254"/>
            <a:ext cx="1697778" cy="2245187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4472" t="5809" r="4929" b="7042"/>
          <a:stretch/>
        </p:blipFill>
        <p:spPr>
          <a:xfrm>
            <a:off x="1142976" y="2500312"/>
            <a:ext cx="1556862" cy="211782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/>
          <a:srcRect l="6929" t="5900" r="2473" b="6951"/>
          <a:stretch/>
        </p:blipFill>
        <p:spPr>
          <a:xfrm>
            <a:off x="785786" y="1785932"/>
            <a:ext cx="1558217" cy="21191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6" cstate="print"/>
          <a:srcRect l="6927" t="5901" b="6950"/>
          <a:stretch>
            <a:fillRect/>
          </a:stretch>
        </p:blipFill>
        <p:spPr bwMode="auto">
          <a:xfrm>
            <a:off x="7429520" y="3115108"/>
            <a:ext cx="1531117" cy="2028392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7" cstate="print"/>
          <a:srcRect l="6929" t="6950" r="2473" b="5901"/>
          <a:stretch>
            <a:fillRect/>
          </a:stretch>
        </p:blipFill>
        <p:spPr bwMode="auto">
          <a:xfrm>
            <a:off x="7215206" y="1428742"/>
            <a:ext cx="1522987" cy="2073105"/>
          </a:xfrm>
          <a:prstGeom prst="rect">
            <a:avLst/>
          </a:prstGeom>
          <a:noFill/>
          <a:ln w="38100">
            <a:solidFill>
              <a:srgbClr val="4294AE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/>
          <a:srcRect l="3958" t="5900" r="3958" b="9051"/>
          <a:stretch/>
        </p:blipFill>
        <p:spPr>
          <a:xfrm>
            <a:off x="214282" y="1285866"/>
            <a:ext cx="1544667" cy="201755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print"/>
          <a:srcRect l="15840" t="14300" r="9899" b="14300"/>
          <a:stretch/>
        </p:blipFill>
        <p:spPr>
          <a:xfrm>
            <a:off x="2857488" y="1571618"/>
            <a:ext cx="1578542" cy="2146275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13" name="Рисунок 11"/>
          <p:cNvPicPr>
            <a:picLocks noChangeAspect="1"/>
          </p:cNvPicPr>
          <p:nvPr/>
        </p:nvPicPr>
        <p:blipFill>
          <a:blip r:embed="rId10" cstate="print"/>
          <a:srcRect l="14355" t="16402" r="9898" b="14301"/>
          <a:stretch>
            <a:fillRect/>
          </a:stretch>
        </p:blipFill>
        <p:spPr bwMode="auto">
          <a:xfrm>
            <a:off x="5214942" y="1500180"/>
            <a:ext cx="1475564" cy="19091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11" cstate="print"/>
          <a:srcRect l="12869" t="16402" r="11385" b="13251"/>
          <a:stretch>
            <a:fillRect/>
          </a:stretch>
        </p:blipFill>
        <p:spPr bwMode="auto">
          <a:xfrm>
            <a:off x="5500694" y="3222151"/>
            <a:ext cx="1462014" cy="1921349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785786" y="0"/>
            <a:ext cx="83581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</a:t>
            </a:r>
            <a:endParaRPr lang="ru-RU" altLang="ru-RU" sz="2200" b="1" dirty="0" smtClean="0">
              <a:solidFill>
                <a:srgbClr val="740000"/>
              </a:solidFill>
              <a:ea typeface="ＭＳ Ｐゴシック" pitchFamily="34" charset="-128"/>
              <a:cs typeface="Arial" charset="0"/>
            </a:endParaRPr>
          </a:p>
          <a:p>
            <a:pPr algn="ctr"/>
            <a:r>
              <a:rPr lang="ru-RU" altLang="ru-RU" sz="2200" b="1" dirty="0" smtClean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деятельности </a:t>
            </a:r>
            <a:r>
              <a:rPr lang="ru-RU" altLang="ru-RU" sz="22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в школе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57238"/>
            <a:ext cx="9144000" cy="939800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Методические рекомендации по формированию ФГ обучающихся 5-9 классов</a:t>
            </a:r>
            <a:br>
              <a:rPr lang="ru-RU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с использованием открытого банка заданий на цифровой платформе (</a:t>
            </a:r>
            <a:r>
              <a:rPr lang="en-US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http</a:t>
            </a:r>
            <a:r>
              <a:rPr lang="ru-RU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:/</a:t>
            </a:r>
            <a:r>
              <a:rPr lang="en-US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/skiv.instrao.ru/</a:t>
            </a:r>
            <a:r>
              <a:rPr lang="ru-RU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40996" t="13559" r="26589" b="6780"/>
          <a:stretch/>
        </p:blipFill>
        <p:spPr>
          <a:xfrm>
            <a:off x="177670" y="1837349"/>
            <a:ext cx="2516765" cy="3500462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9816" t="14200" r="25125" b="6691"/>
          <a:stretch/>
        </p:blipFill>
        <p:spPr>
          <a:xfrm>
            <a:off x="1421083" y="1827707"/>
            <a:ext cx="2525813" cy="3492706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2005" t="13891" r="26741" b="6935"/>
          <a:stretch/>
        </p:blipFill>
        <p:spPr>
          <a:xfrm>
            <a:off x="2689611" y="1825716"/>
            <a:ext cx="2463767" cy="3512095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41848" t="14083" r="26464" b="6697"/>
          <a:stretch/>
        </p:blipFill>
        <p:spPr>
          <a:xfrm>
            <a:off x="3962209" y="1827707"/>
            <a:ext cx="2490912" cy="3538707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41835" t="14336" r="27011" b="6546"/>
          <a:stretch/>
        </p:blipFill>
        <p:spPr>
          <a:xfrm>
            <a:off x="5256324" y="1837349"/>
            <a:ext cx="2413353" cy="3537906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40895" t="13944" r="26668" b="7566"/>
          <a:stretch/>
        </p:blipFill>
        <p:spPr>
          <a:xfrm>
            <a:off x="6556067" y="1837982"/>
            <a:ext cx="2563301" cy="3539471"/>
          </a:xfrm>
          <a:prstGeom prst="rect">
            <a:avLst/>
          </a:prstGeom>
          <a:ln w="28575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57304"/>
            <a:ext cx="8928992" cy="3237319"/>
          </a:xfrm>
        </p:spPr>
        <p:txBody>
          <a:bodyPr>
            <a:normAutofit fontScale="62500" lnSpcReduction="20000"/>
          </a:bodyPr>
          <a:lstStyle/>
          <a:p>
            <a:r>
              <a:rPr lang="ru-RU" altLang="ru-RU" dirty="0" smtClean="0"/>
              <a:t>Банк заданий для формирования и оценки функциональной грамотности обучающихся основной школы (5-9 классы) </a:t>
            </a:r>
            <a:r>
              <a:rPr lang="en-US" altLang="ru-RU" dirty="0" smtClean="0">
                <a:hlinkClick r:id="rId2"/>
              </a:rPr>
              <a:t>http://skiv.instrao.ru/bank-zadaniy/</a:t>
            </a:r>
            <a:r>
              <a:rPr lang="ru-RU" altLang="ru-RU" dirty="0" smtClean="0"/>
              <a:t>      </a:t>
            </a:r>
          </a:p>
          <a:p>
            <a:r>
              <a:rPr lang="ru-RU" altLang="ru-RU" dirty="0" smtClean="0"/>
              <a:t>Российская электронная школа </a:t>
            </a:r>
            <a:r>
              <a:rPr lang="en-US" altLang="ru-RU" dirty="0" smtClean="0">
                <a:hlinkClick r:id="rId3"/>
              </a:rPr>
              <a:t>https://fg.resh.edu.ru/?redirectAfterLogin=%2Ffunctionalliteracy%2Fevents</a:t>
            </a:r>
            <a:r>
              <a:rPr lang="ru-RU" altLang="ru-RU" dirty="0" smtClean="0"/>
              <a:t> </a:t>
            </a:r>
          </a:p>
          <a:p>
            <a:r>
              <a:rPr lang="ru-RU" altLang="ru-RU" dirty="0" smtClean="0"/>
              <a:t> Просвещение. Функциональная грамотность. Банк заданий </a:t>
            </a:r>
            <a:r>
              <a:rPr lang="en-US" altLang="ru-RU" dirty="0" smtClean="0">
                <a:hlinkClick r:id="rId4"/>
              </a:rPr>
              <a:t>https://media.prosv.ru/fg/</a:t>
            </a:r>
            <a:r>
              <a:rPr lang="ru-RU" altLang="ru-RU" dirty="0" smtClean="0"/>
              <a:t>  </a:t>
            </a:r>
          </a:p>
          <a:p>
            <a:r>
              <a:rPr lang="ru-RU" altLang="ru-RU" dirty="0" smtClean="0"/>
              <a:t>Материалы по читательской и финансовой грамотности ВИКИ-ИРО </a:t>
            </a:r>
            <a:r>
              <a:rPr lang="en-US" altLang="ru-RU" dirty="0" smtClean="0">
                <a:hlinkClick r:id="rId5"/>
              </a:rPr>
              <a:t>http://wiki.iro.yar.ru/index.php/</a:t>
            </a:r>
            <a:r>
              <a:rPr lang="ru-RU" altLang="ru-RU" dirty="0" err="1" smtClean="0">
                <a:hlinkClick r:id="rId5"/>
              </a:rPr>
              <a:t>Функциональная_грамотность_обучающихся</a:t>
            </a:r>
            <a:r>
              <a:rPr lang="ru-RU" altLang="ru-RU" dirty="0" smtClean="0"/>
              <a:t>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24" y="-18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2910" y="857238"/>
            <a:ext cx="8229600" cy="434975"/>
          </a:xfrm>
        </p:spPr>
        <p:txBody>
          <a:bodyPr>
            <a:normAutofit/>
          </a:bodyPr>
          <a:lstStyle/>
          <a:p>
            <a:pPr algn="ctr"/>
            <a:r>
              <a:rPr lang="ru-RU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Интернет-ресурсы для формирования ФГ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43056"/>
            <a:ext cx="8928992" cy="2808691"/>
          </a:xfrm>
        </p:spPr>
        <p:txBody>
          <a:bodyPr>
            <a:normAutofit fontScale="62500" lnSpcReduction="20000"/>
          </a:bodyPr>
          <a:lstStyle/>
          <a:p>
            <a:pPr marL="273050" indent="-273050" algn="just">
              <a:lnSpc>
                <a:spcPct val="107000"/>
              </a:lnSpc>
              <a:buSzPct val="95000"/>
              <a:defRPr/>
            </a:pPr>
            <a:r>
              <a:rPr lang="ru-RU" altLang="ru-RU" dirty="0" smtClean="0"/>
              <a:t>Скорость центрального процессора: 1000 МГц </a:t>
            </a:r>
          </a:p>
          <a:p>
            <a:pPr marL="0" indent="0" algn="just">
              <a:lnSpc>
                <a:spcPct val="107000"/>
              </a:lnSpc>
              <a:buSzPct val="95000"/>
              <a:buNone/>
              <a:defRPr/>
            </a:pPr>
            <a:r>
              <a:rPr lang="ru-RU" altLang="ru-RU" dirty="0" smtClean="0"/>
              <a:t>    (рекомендовано 1500 </a:t>
            </a:r>
            <a:r>
              <a:rPr lang="ru-RU" altLang="ru-RU" dirty="0" err="1" smtClean="0"/>
              <a:t>MГц</a:t>
            </a:r>
            <a:r>
              <a:rPr lang="ru-RU" altLang="ru-RU" dirty="0" smtClean="0"/>
              <a:t>) </a:t>
            </a:r>
          </a:p>
          <a:p>
            <a:pPr marL="273050" indent="-273050" algn="just">
              <a:lnSpc>
                <a:spcPct val="107000"/>
              </a:lnSpc>
              <a:buSzPct val="95000"/>
              <a:defRPr/>
            </a:pPr>
            <a:r>
              <a:rPr lang="ru-RU" altLang="ru-RU" dirty="0" smtClean="0"/>
              <a:t>Операционная система: </a:t>
            </a:r>
            <a:r>
              <a:rPr lang="ru-RU" altLang="ru-RU" dirty="0" err="1" smtClean="0"/>
              <a:t>Windows</a:t>
            </a:r>
            <a:r>
              <a:rPr lang="ru-RU" altLang="ru-RU" dirty="0" smtClean="0"/>
              <a:t> 7, 8, 10 или 11 </a:t>
            </a:r>
          </a:p>
          <a:p>
            <a:pPr marL="273050" indent="-273050" algn="just">
              <a:lnSpc>
                <a:spcPct val="107000"/>
              </a:lnSpc>
              <a:buSzPct val="95000"/>
              <a:defRPr/>
            </a:pPr>
            <a:r>
              <a:rPr lang="ru-RU" altLang="ru-RU" dirty="0" smtClean="0"/>
              <a:t>Объем памяти: 1280 Мб </a:t>
            </a:r>
          </a:p>
          <a:p>
            <a:pPr marL="273050" indent="-273050" algn="just">
              <a:lnSpc>
                <a:spcPct val="107000"/>
              </a:lnSpc>
              <a:buSzPct val="95000"/>
              <a:defRPr/>
            </a:pPr>
            <a:r>
              <a:rPr lang="ru-RU" altLang="ru-RU" dirty="0" smtClean="0"/>
              <a:t>Доступная память: 774 Мб (рекомендуется 878 Мб) </a:t>
            </a:r>
          </a:p>
          <a:p>
            <a:pPr marL="273050" indent="-273050" algn="just">
              <a:lnSpc>
                <a:spcPct val="107000"/>
              </a:lnSpc>
              <a:buSzPct val="95000"/>
              <a:defRPr/>
            </a:pPr>
            <a:r>
              <a:rPr lang="ru-RU" altLang="ru-RU" dirty="0" smtClean="0"/>
              <a:t>Разрешение экрана: 1024 </a:t>
            </a:r>
            <a:r>
              <a:rPr lang="ru-RU" altLang="ru-RU" dirty="0" err="1" smtClean="0"/>
              <a:t>x</a:t>
            </a:r>
            <a:r>
              <a:rPr lang="ru-RU" altLang="ru-RU" dirty="0" smtClean="0"/>
              <a:t> 768 пикселей </a:t>
            </a:r>
          </a:p>
          <a:p>
            <a:pPr marL="273050" indent="-273050" algn="just">
              <a:lnSpc>
                <a:spcPct val="107000"/>
              </a:lnSpc>
              <a:buSzPct val="95000"/>
              <a:defRPr/>
            </a:pPr>
            <a:r>
              <a:rPr lang="ru-RU" altLang="ru-RU" dirty="0" smtClean="0"/>
              <a:t>Скорость чтения USB: 7.5 Мб/с (рекомендуется 12 Мб/с) (не </a:t>
            </a:r>
            <a:r>
              <a:rPr lang="ru-RU" altLang="ru-RU" dirty="0" err="1" smtClean="0"/>
              <a:t>релевантно</a:t>
            </a:r>
            <a:r>
              <a:rPr lang="ru-RU" altLang="ru-RU" dirty="0" smtClean="0"/>
              <a:t>, если программа SDS будет запускать с жесткого диска компьютера</a:t>
            </a:r>
            <a:r>
              <a:rPr lang="ru-RU" alt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14282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</a:t>
            </a:r>
            <a:endParaRPr lang="ru-RU" altLang="ru-RU" sz="2400" b="1" dirty="0" smtClean="0">
              <a:solidFill>
                <a:srgbClr val="740000"/>
              </a:solidFill>
              <a:ea typeface="ＭＳ Ｐゴシック" pitchFamily="34" charset="-128"/>
              <a:cs typeface="Arial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деятельности </a:t>
            </a:r>
            <a:r>
              <a:rPr lang="ru-RU" altLang="ru-RU" sz="24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в школе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950" y="857238"/>
            <a:ext cx="8928100" cy="395287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Компьютерное тестирование для исследования </a:t>
            </a:r>
            <a:r>
              <a:rPr lang="en-US" altLang="ru-RU" sz="1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PISA-2022</a:t>
            </a:r>
            <a:endParaRPr lang="ru-RU" altLang="ru-RU" sz="1800" b="1" dirty="0" smtClean="0">
              <a:solidFill>
                <a:srgbClr val="74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39750" y="1214428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dirty="0"/>
              <a:t>Минимальные требования (компьютеры или ноутбуки)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altLang="ru-RU" dirty="0" smtClean="0"/>
              <a:t>Приказ №346 от 11.10.2021 «Об организации работы по повышению функциональной грамотности»</a:t>
            </a:r>
          </a:p>
          <a:p>
            <a:r>
              <a:rPr lang="ru-RU" altLang="ru-RU" dirty="0" smtClean="0"/>
              <a:t>План мероприятий, направленных на формирование и оценку функциональной грамотности обучающихся МОБУ СШ №2 на 2021-2022 уч. год, на 2022-2023 уч. год</a:t>
            </a:r>
          </a:p>
          <a:p>
            <a:r>
              <a:rPr lang="ru-RU" altLang="ru-RU" dirty="0" smtClean="0"/>
              <a:t>Чек-лист оценки процесса формирования функциональной грамотности у учащихся 8, 9, 10 классов</a:t>
            </a:r>
          </a:p>
          <a:p>
            <a:r>
              <a:rPr lang="ru-RU" altLang="ru-RU" dirty="0" smtClean="0"/>
              <a:t>Изменения в учебный план</a:t>
            </a:r>
          </a:p>
          <a:p>
            <a:r>
              <a:rPr lang="ru-RU" altLang="ru-RU" dirty="0" smtClean="0"/>
              <a:t>Изменения и дополнения в Положение о формах, периодичности и порядке  текущего контроля успеваемости и промежуточной аттестации учащихся</a:t>
            </a:r>
          </a:p>
          <a:p>
            <a:r>
              <a:rPr lang="ru-RU" altLang="ru-RU" dirty="0" smtClean="0"/>
              <a:t>Изменения в должностные обязанности</a:t>
            </a:r>
          </a:p>
          <a:p>
            <a:r>
              <a:rPr lang="ru-RU" altLang="ru-RU" dirty="0" smtClean="0"/>
              <a:t>Внесение изменений и дополнений в Положение о материальном поощрении и выплатах стимулирующего характера педагогическим работникам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00114"/>
          </a:xfrm>
        </p:spPr>
        <p:txBody>
          <a:bodyPr>
            <a:normAutofit/>
          </a:bodyPr>
          <a:lstStyle/>
          <a:p>
            <a:pPr algn="ctr"/>
            <a: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Локальные нормативные акты, обеспечивающие реализацию плана по формированию ФГ учащихся в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2994" y="214296"/>
            <a:ext cx="8229600" cy="43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70203"/>
              </p:ext>
            </p:extLst>
          </p:nvPr>
        </p:nvGraphicFramePr>
        <p:xfrm>
          <a:off x="5137805" y="915566"/>
          <a:ext cx="3934789" cy="231241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92691">
                  <a:extLst>
                    <a:ext uri="{9D8B030D-6E8A-4147-A177-3AD203B41FA5}">
                      <a16:colId xmlns:a16="http://schemas.microsoft.com/office/drawing/2014/main" val="2565060411"/>
                    </a:ext>
                  </a:extLst>
                </a:gridCol>
                <a:gridCol w="1006627">
                  <a:extLst>
                    <a:ext uri="{9D8B030D-6E8A-4147-A177-3AD203B41FA5}">
                      <a16:colId xmlns:a16="http://schemas.microsoft.com/office/drawing/2014/main" val="2240908867"/>
                    </a:ext>
                  </a:extLst>
                </a:gridCol>
                <a:gridCol w="1035471">
                  <a:extLst>
                    <a:ext uri="{9D8B030D-6E8A-4147-A177-3AD203B41FA5}">
                      <a16:colId xmlns:a16="http://schemas.microsoft.com/office/drawing/2014/main" val="1601188565"/>
                    </a:ext>
                  </a:extLst>
                </a:gridCol>
              </a:tblGrid>
              <a:tr h="515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ФГ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Стартовая ДР                   МОБУ СШ № 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Стартовая ДР по выборке регионов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:a16="http://schemas.microsoft.com/office/drawing/2014/main" val="698645561"/>
                  </a:ext>
                </a:extLst>
              </a:tr>
              <a:tr h="257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Читательская грамотность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:a16="http://schemas.microsoft.com/office/drawing/2014/main" val="714787056"/>
                  </a:ext>
                </a:extLst>
              </a:tr>
              <a:tr h="287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Математическая грамотность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:a16="http://schemas.microsoft.com/office/drawing/2014/main" val="1441405488"/>
                  </a:ext>
                </a:extLst>
              </a:tr>
              <a:tr h="2843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Естественнонаучная грамотность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:a16="http://schemas.microsoft.com/office/drawing/2014/main" val="1895691961"/>
                  </a:ext>
                </a:extLst>
              </a:tr>
              <a:tr h="257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Финансовая грамотность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:a16="http://schemas.microsoft.com/office/drawing/2014/main" val="3150139695"/>
                  </a:ext>
                </a:extLst>
              </a:tr>
              <a:tr h="2575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Креативное мышление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0" marB="0"/>
                </a:tc>
                <a:extLst>
                  <a:ext uri="{0D108BD9-81ED-4DB2-BD59-A6C34878D82A}">
                    <a16:rowId xmlns:a16="http://schemas.microsoft.com/office/drawing/2014/main" val="169242146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000962"/>
              </p:ext>
            </p:extLst>
          </p:nvPr>
        </p:nvGraphicFramePr>
        <p:xfrm>
          <a:off x="842994" y="843558"/>
          <a:ext cx="3945030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4657748" imgH="4572396" progId="Excel.Chart.8">
                  <p:embed/>
                </p:oleObj>
              </mc:Choice>
              <mc:Fallback>
                <p:oleObj name="Диаграмма" r:id="rId3" imgW="4657748" imgH="4572396" progId="Excel.Chart.8">
                  <p:embed/>
                  <p:pic>
                    <p:nvPicPr>
                      <p:cNvPr id="26657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94" y="843558"/>
                        <a:ext cx="3945030" cy="302433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214296"/>
            <a:ext cx="7515220" cy="434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650757"/>
              </p:ext>
            </p:extLst>
          </p:nvPr>
        </p:nvGraphicFramePr>
        <p:xfrm>
          <a:off x="179512" y="915566"/>
          <a:ext cx="4824537" cy="244827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05562">
                  <a:extLst>
                    <a:ext uri="{9D8B030D-6E8A-4147-A177-3AD203B41FA5}">
                      <a16:colId xmlns:a16="http://schemas.microsoft.com/office/drawing/2014/main" val="3501489087"/>
                    </a:ext>
                  </a:extLst>
                </a:gridCol>
                <a:gridCol w="744524">
                  <a:extLst>
                    <a:ext uri="{9D8B030D-6E8A-4147-A177-3AD203B41FA5}">
                      <a16:colId xmlns:a16="http://schemas.microsoft.com/office/drawing/2014/main" val="11534957"/>
                    </a:ext>
                  </a:extLst>
                </a:gridCol>
                <a:gridCol w="1039721">
                  <a:extLst>
                    <a:ext uri="{9D8B030D-6E8A-4147-A177-3AD203B41FA5}">
                      <a16:colId xmlns:a16="http://schemas.microsoft.com/office/drawing/2014/main" val="4185016391"/>
                    </a:ext>
                  </a:extLst>
                </a:gridCol>
                <a:gridCol w="735756">
                  <a:extLst>
                    <a:ext uri="{9D8B030D-6E8A-4147-A177-3AD203B41FA5}">
                      <a16:colId xmlns:a16="http://schemas.microsoft.com/office/drawing/2014/main" val="221614838"/>
                    </a:ext>
                  </a:extLst>
                </a:gridCol>
                <a:gridCol w="735756">
                  <a:extLst>
                    <a:ext uri="{9D8B030D-6E8A-4147-A177-3AD203B41FA5}">
                      <a16:colId xmlns:a16="http://schemas.microsoft.com/office/drawing/2014/main" val="64887897"/>
                    </a:ext>
                  </a:extLst>
                </a:gridCol>
                <a:gridCol w="963218">
                  <a:extLst>
                    <a:ext uri="{9D8B030D-6E8A-4147-A177-3AD203B41FA5}">
                      <a16:colId xmlns:a16="http://schemas.microsoft.com/office/drawing/2014/main" val="312318599"/>
                    </a:ext>
                  </a:extLst>
                </a:gridCol>
              </a:tblGrid>
              <a:tr h="6579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ФГ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уровень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Низкий уровень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Недостаточный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738983540"/>
                  </a:ext>
                </a:extLst>
              </a:tr>
              <a:tr h="2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612446966"/>
                  </a:ext>
                </a:extLst>
              </a:tr>
              <a:tr h="2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4051568696"/>
                  </a:ext>
                </a:extLst>
              </a:tr>
              <a:tr h="2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ЕНГ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2105131804"/>
                  </a:ext>
                </a:extLst>
              </a:tr>
              <a:tr h="2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651823212"/>
                  </a:ext>
                </a:extLst>
              </a:tr>
              <a:tr h="2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923729670"/>
                  </a:ext>
                </a:extLst>
              </a:tr>
              <a:tr h="2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Ср. зн.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11,8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913406823"/>
                  </a:ext>
                </a:extLst>
              </a:tr>
              <a:tr h="255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367234768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045240"/>
              </p:ext>
            </p:extLst>
          </p:nvPr>
        </p:nvGraphicFramePr>
        <p:xfrm>
          <a:off x="5184576" y="915566"/>
          <a:ext cx="3779912" cy="2448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иаграмма" r:id="rId3" imgW="6047756" imgH="3304318" progId="Excel.Chart.8">
                  <p:embed/>
                </p:oleObj>
              </mc:Choice>
              <mc:Fallback>
                <p:oleObj name="Диаграмма" r:id="rId3" imgW="6047756" imgH="3304318" progId="Excel.Chart.8">
                  <p:embed/>
                  <p:pic>
                    <p:nvPicPr>
                      <p:cNvPr id="2771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576" y="915566"/>
                        <a:ext cx="3779912" cy="2448274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00166" y="285734"/>
            <a:ext cx="7443782" cy="434975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130406"/>
              </p:ext>
            </p:extLst>
          </p:nvPr>
        </p:nvGraphicFramePr>
        <p:xfrm>
          <a:off x="5076057" y="1000115"/>
          <a:ext cx="3867891" cy="221970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55513">
                  <a:extLst>
                    <a:ext uri="{9D8B030D-6E8A-4147-A177-3AD203B41FA5}">
                      <a16:colId xmlns:a16="http://schemas.microsoft.com/office/drawing/2014/main" val="732924408"/>
                    </a:ext>
                  </a:extLst>
                </a:gridCol>
                <a:gridCol w="617272">
                  <a:extLst>
                    <a:ext uri="{9D8B030D-6E8A-4147-A177-3AD203B41FA5}">
                      <a16:colId xmlns:a16="http://schemas.microsoft.com/office/drawing/2014/main" val="572300054"/>
                    </a:ext>
                  </a:extLst>
                </a:gridCol>
                <a:gridCol w="766276">
                  <a:extLst>
                    <a:ext uri="{9D8B030D-6E8A-4147-A177-3AD203B41FA5}">
                      <a16:colId xmlns:a16="http://schemas.microsoft.com/office/drawing/2014/main" val="1285529421"/>
                    </a:ext>
                  </a:extLst>
                </a:gridCol>
                <a:gridCol w="629425">
                  <a:extLst>
                    <a:ext uri="{9D8B030D-6E8A-4147-A177-3AD203B41FA5}">
                      <a16:colId xmlns:a16="http://schemas.microsoft.com/office/drawing/2014/main" val="3885826042"/>
                    </a:ext>
                  </a:extLst>
                </a:gridCol>
                <a:gridCol w="493907">
                  <a:extLst>
                    <a:ext uri="{9D8B030D-6E8A-4147-A177-3AD203B41FA5}">
                      <a16:colId xmlns:a16="http://schemas.microsoft.com/office/drawing/2014/main" val="4207976142"/>
                    </a:ext>
                  </a:extLst>
                </a:gridCol>
                <a:gridCol w="905498">
                  <a:extLst>
                    <a:ext uri="{9D8B030D-6E8A-4147-A177-3AD203B41FA5}">
                      <a16:colId xmlns:a16="http://schemas.microsoft.com/office/drawing/2014/main" val="1284175969"/>
                    </a:ext>
                  </a:extLst>
                </a:gridCol>
              </a:tblGrid>
              <a:tr h="446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ФГ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Высокий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Повышенный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dirty="0" smtClean="0">
                          <a:effectLst/>
                        </a:rPr>
                        <a:t>редний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Низкий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Недостаточный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3808048168"/>
                  </a:ext>
                </a:extLst>
              </a:tr>
              <a:tr h="354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3619314076"/>
                  </a:ext>
                </a:extLst>
              </a:tr>
              <a:tr h="354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3041516513"/>
                  </a:ext>
                </a:extLst>
              </a:tr>
              <a:tr h="354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ЕНГ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3847896443"/>
                  </a:ext>
                </a:extLst>
              </a:tr>
              <a:tr h="354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1378697151"/>
                  </a:ext>
                </a:extLst>
              </a:tr>
              <a:tr h="354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6" marR="68586" marT="0" marB="0"/>
                </a:tc>
                <a:extLst>
                  <a:ext uri="{0D108BD9-81ED-4DB2-BD59-A6C34878D82A}">
                    <a16:rowId xmlns:a16="http://schemas.microsoft.com/office/drawing/2014/main" val="2303756926"/>
                  </a:ext>
                </a:extLst>
              </a:tr>
            </a:tbl>
          </a:graphicData>
        </a:graphic>
      </p:graphicFrame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572665"/>
              </p:ext>
            </p:extLst>
          </p:nvPr>
        </p:nvGraphicFramePr>
        <p:xfrm>
          <a:off x="273001" y="1000115"/>
          <a:ext cx="4731047" cy="273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иаграмма" r:id="rId3" imgW="6157494" imgH="3761558" progId="Excel.Chart.8">
                  <p:embed/>
                </p:oleObj>
              </mc:Choice>
              <mc:Fallback>
                <p:oleObj name="Диаграмма" r:id="rId3" imgW="6157494" imgH="3761558" progId="Excel.Chart.8">
                  <p:embed/>
                  <p:pic>
                    <p:nvPicPr>
                      <p:cNvPr id="28725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01" y="1000115"/>
                        <a:ext cx="4731047" cy="2735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15567"/>
            <a:ext cx="8928992" cy="3096343"/>
          </a:xfrm>
        </p:spPr>
        <p:txBody>
          <a:bodyPr>
            <a:normAutofit lnSpcReduction="10000"/>
          </a:bodyPr>
          <a:lstStyle/>
          <a:p>
            <a:r>
              <a:rPr lang="ru-RU" altLang="ru-RU" sz="1800" b="1" dirty="0" smtClean="0"/>
              <a:t>Соколова И. Ю. </a:t>
            </a:r>
            <a:r>
              <a:rPr lang="ru-RU" altLang="ru-RU" sz="1800" dirty="0" smtClean="0"/>
              <a:t>– специалист отдела развития общего образования ДО ЯО</a:t>
            </a:r>
          </a:p>
          <a:p>
            <a:r>
              <a:rPr lang="ru-RU" altLang="ru-RU" sz="1800" b="1" dirty="0" smtClean="0"/>
              <a:t>Зайцева Н. В. </a:t>
            </a:r>
            <a:r>
              <a:rPr lang="ru-RU" altLang="ru-RU" sz="1800" dirty="0" smtClean="0"/>
              <a:t>– старший методист центра образовательного менеджмента ГАУ ДПО ЯО ИРО, региональный куратор</a:t>
            </a:r>
          </a:p>
          <a:p>
            <a:r>
              <a:rPr lang="ru-RU" altLang="ru-RU" sz="1800" b="1" dirty="0" smtClean="0"/>
              <a:t>Киселева Н. В. </a:t>
            </a:r>
            <a:r>
              <a:rPr lang="ru-RU" altLang="ru-RU" sz="1800" dirty="0" smtClean="0"/>
              <a:t>– доцент КОО ГАУ ДПО ЯО ИРО (читательская грамотность)</a:t>
            </a:r>
          </a:p>
          <a:p>
            <a:r>
              <a:rPr lang="ru-RU" altLang="ru-RU" sz="1800" b="1" dirty="0" err="1" smtClean="0"/>
              <a:t>Морсова</a:t>
            </a:r>
            <a:r>
              <a:rPr lang="ru-RU" altLang="ru-RU" sz="1800" b="1" dirty="0" smtClean="0"/>
              <a:t> С. Г. </a:t>
            </a:r>
            <a:r>
              <a:rPr lang="ru-RU" altLang="ru-RU" sz="1800" dirty="0" smtClean="0"/>
              <a:t>– старший преподаватель КОО ГАУ ДПО ЯО ИРО (естественнонаучная грамотность)</a:t>
            </a:r>
          </a:p>
          <a:p>
            <a:r>
              <a:rPr lang="ru-RU" altLang="ru-RU" sz="1800" b="1" dirty="0" err="1" smtClean="0"/>
              <a:t>Булычева</a:t>
            </a:r>
            <a:r>
              <a:rPr lang="ru-RU" altLang="ru-RU" sz="1800" b="1" dirty="0" smtClean="0"/>
              <a:t> И. В. </a:t>
            </a:r>
            <a:r>
              <a:rPr lang="ru-RU" altLang="ru-RU" sz="1800" dirty="0" smtClean="0"/>
              <a:t>– методист ГЦРО г. Ярославль (математическая грамотность)</a:t>
            </a:r>
          </a:p>
          <a:p>
            <a:r>
              <a:rPr lang="ru-RU" altLang="ru-RU" sz="1800" b="1" dirty="0" err="1" smtClean="0"/>
              <a:t>Сасарина</a:t>
            </a:r>
            <a:r>
              <a:rPr lang="ru-RU" altLang="ru-RU" sz="1800" b="1" dirty="0" smtClean="0"/>
              <a:t> Е. Е. </a:t>
            </a:r>
            <a:r>
              <a:rPr lang="ru-RU" altLang="ru-RU" sz="1800" dirty="0" smtClean="0"/>
              <a:t>– старший методист ЦНППМ ПР ГАУ ДПО ЯО ИРО (</a:t>
            </a:r>
            <a:r>
              <a:rPr lang="ru-RU" altLang="ru-RU" sz="1800" dirty="0" err="1" smtClean="0"/>
              <a:t>креативное</a:t>
            </a:r>
            <a:r>
              <a:rPr lang="ru-RU" altLang="ru-RU" sz="1800" dirty="0" smtClean="0"/>
              <a:t> мышление)</a:t>
            </a:r>
          </a:p>
          <a:p>
            <a:r>
              <a:rPr lang="ru-RU" altLang="ru-RU" sz="1800" b="1" dirty="0" smtClean="0"/>
              <a:t>Страхова Н. В. </a:t>
            </a:r>
            <a:r>
              <a:rPr lang="ru-RU" altLang="ru-RU" sz="1800" dirty="0" smtClean="0"/>
              <a:t>–</a:t>
            </a:r>
            <a:r>
              <a:rPr lang="ru-RU" altLang="ru-RU" sz="1800" b="1" dirty="0" smtClean="0"/>
              <a:t> </a:t>
            </a:r>
            <a:r>
              <a:rPr lang="ru-RU" altLang="ru-RU" sz="1800" dirty="0" smtClean="0"/>
              <a:t>доцент КОО ГАУ ДПО ЯО ИРО (финансовая грамотность)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57224" y="71420"/>
            <a:ext cx="82296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hangingPunct="1"/>
            <a:r>
              <a:rPr lang="ru-RU" altLang="ru-RU" sz="24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Методическое сопровождение педагогов школы региональными кураторами и методистами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57224" y="-18"/>
            <a:ext cx="82296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/>
            <a:r>
              <a:rPr lang="ru-RU" altLang="ru-RU" sz="24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Методическое сопровождение педагогов школы региональными кураторами и методистами</a:t>
            </a:r>
          </a:p>
        </p:txBody>
      </p:sp>
      <p:pic>
        <p:nvPicPr>
          <p:cNvPr id="5" name="Рисунок 7"/>
          <p:cNvPicPr>
            <a:picLocks noChangeAspect="1"/>
          </p:cNvPicPr>
          <p:nvPr/>
        </p:nvPicPr>
        <p:blipFill>
          <a:blip r:embed="rId2" cstate="print"/>
          <a:srcRect b="12041"/>
          <a:stretch>
            <a:fillRect/>
          </a:stretch>
        </p:blipFill>
        <p:spPr bwMode="auto">
          <a:xfrm>
            <a:off x="800830" y="928676"/>
            <a:ext cx="3413980" cy="225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3" cstate="print"/>
          <a:srcRect t="31465" b="17534"/>
          <a:stretch>
            <a:fillRect/>
          </a:stretch>
        </p:blipFill>
        <p:spPr bwMode="auto">
          <a:xfrm>
            <a:off x="5072066" y="928676"/>
            <a:ext cx="3311870" cy="225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 t="28670"/>
          <a:stretch>
            <a:fillRect/>
          </a:stretch>
        </p:blipFill>
        <p:spPr bwMode="auto">
          <a:xfrm>
            <a:off x="2255839" y="3237235"/>
            <a:ext cx="4030673" cy="21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1691680" y="2643758"/>
            <a:ext cx="5240054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600" dirty="0" smtClean="0"/>
              <a:t>Акимова Татьяна Леонидовна, </a:t>
            </a:r>
          </a:p>
          <a:p>
            <a:pPr marL="0" indent="0" algn="ctr">
              <a:buNone/>
              <a:defRPr/>
            </a:pPr>
            <a:r>
              <a:rPr lang="ru-RU" sz="1600" dirty="0" smtClean="0"/>
              <a:t>МОБУ СШ №2 г. Гаврилов-Ям, директор</a:t>
            </a:r>
          </a:p>
          <a:p>
            <a:pPr marL="0" indent="0" algn="ctr">
              <a:buNone/>
              <a:defRPr/>
            </a:pPr>
            <a:r>
              <a:rPr lang="ru-RU" sz="1600" dirty="0" err="1" smtClean="0"/>
              <a:t>Роженкова</a:t>
            </a:r>
            <a:r>
              <a:rPr lang="ru-RU" sz="1600" dirty="0" smtClean="0"/>
              <a:t> Наталия Николаевна, </a:t>
            </a:r>
          </a:p>
          <a:p>
            <a:pPr marL="0" indent="0" algn="ctr">
              <a:buNone/>
              <a:defRPr/>
            </a:pPr>
            <a:r>
              <a:rPr lang="ru-RU" sz="1600" dirty="0" smtClean="0"/>
              <a:t>МОБУ СШ №2 г. Гаврилов-Ям, заместитель директора по УВР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228" y="843558"/>
            <a:ext cx="8848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Круглый стол. Управление школой в условиях перехода на обновленные ФГОС: ресурсы, инструменты, решения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idx="4294967295"/>
          </p:nvPr>
        </p:nvSpPr>
        <p:spPr>
          <a:xfrm>
            <a:off x="0" y="1643062"/>
            <a:ext cx="91440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990000"/>
                </a:solidFill>
              </a:rPr>
              <a:t>Управленческие механизмы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сопровождения деятельности педагогов 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в условиях подготовки учащихся к исследованию </a:t>
            </a:r>
            <a:r>
              <a:rPr lang="en-US" sz="2400" dirty="0" smtClean="0">
                <a:solidFill>
                  <a:srgbClr val="990000"/>
                </a:solidFill>
              </a:rPr>
              <a:t>PISA </a:t>
            </a:r>
            <a:endParaRPr lang="ru-RU" sz="24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71420"/>
            <a:ext cx="8229600" cy="722313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Методическое сопровождение педагогов школы региональными кураторами и методистами</a:t>
            </a:r>
          </a:p>
        </p:txBody>
      </p:sp>
      <p:grpSp>
        <p:nvGrpSpPr>
          <p:cNvPr id="62" name="Группа 61"/>
          <p:cNvGrpSpPr/>
          <p:nvPr/>
        </p:nvGrpSpPr>
        <p:grpSpPr>
          <a:xfrm>
            <a:off x="592999" y="857239"/>
            <a:ext cx="7550901" cy="4090775"/>
            <a:chOff x="592999" y="857238"/>
            <a:chExt cx="8011251" cy="502602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592999" y="1364877"/>
              <a:ext cx="658416" cy="4032448"/>
            </a:xfrm>
            <a:prstGeom prst="roundRect">
              <a:avLst>
                <a:gd name="adj" fmla="val 13804"/>
              </a:avLst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ru-RU" sz="1600" kern="0" dirty="0"/>
                <a:t>Стартовая диагностика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7891463" y="1395401"/>
              <a:ext cx="712787" cy="4032250"/>
            </a:xfrm>
            <a:prstGeom prst="roundRect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vert" anchor="ctr"/>
            <a:lstStyle/>
            <a:p>
              <a:pPr algn="ctr">
                <a:defRPr/>
              </a:pPr>
              <a:r>
                <a:rPr lang="ru-RU" sz="1600" kern="0" dirty="0"/>
                <a:t>Итоговая диагностика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155825" y="857238"/>
              <a:ext cx="4824413" cy="763588"/>
            </a:xfrm>
            <a:prstGeom prst="roundRect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/>
                <a:t>ВКС департамента образования Ярославской области по понедельникам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74875" y="2536813"/>
              <a:ext cx="4824413" cy="757238"/>
            </a:xfrm>
            <a:prstGeom prst="roundRect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/>
                <a:t>Проведение региональными методистами индивидуальных и групповых консультаций 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198688" y="3408351"/>
              <a:ext cx="4824412" cy="792162"/>
            </a:xfrm>
            <a:prstGeom prst="roundRect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/>
                <a:t>Проведение методистами ИРО вебинаров по формированию ФГ, технологии работы с электронным банком заданий на РЭШ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174875" y="4281476"/>
              <a:ext cx="4826000" cy="755650"/>
            </a:xfrm>
            <a:prstGeom prst="roundRect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/>
                <a:t>Семинар-совещание </a:t>
              </a:r>
            </a:p>
            <a:p>
              <a:pPr algn="ctr">
                <a:defRPr/>
              </a:pPr>
              <a:r>
                <a:rPr lang="ru-RU" sz="1600" dirty="0"/>
                <a:t>«Подготовка к международному исследованию </a:t>
              </a:r>
              <a:r>
                <a:rPr lang="en-US" sz="1600" dirty="0"/>
                <a:t>PISA-2022</a:t>
              </a:r>
              <a:r>
                <a:rPr lang="ru-RU" sz="1600" dirty="0"/>
                <a:t>: что делать?»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2170113" y="1704963"/>
              <a:ext cx="4824412" cy="739775"/>
            </a:xfrm>
            <a:prstGeom prst="roundRect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/>
                <a:t>Мониторинг проведения </a:t>
              </a:r>
            </a:p>
            <a:p>
              <a:pPr algn="ctr">
                <a:defRPr/>
              </a:pPr>
              <a:r>
                <a:rPr lang="ru-RU" sz="1600" dirty="0"/>
                <a:t>стартовой и итоговой диагностик 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285875" y="3349613"/>
              <a:ext cx="368300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639888" y="1230301"/>
              <a:ext cx="0" cy="4270375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639888" y="1230301"/>
              <a:ext cx="515937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39888" y="2074851"/>
              <a:ext cx="515937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54175" y="2914638"/>
              <a:ext cx="515938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646238" y="3813163"/>
              <a:ext cx="515937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654175" y="4662476"/>
              <a:ext cx="515938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0800000">
              <a:off x="7526338" y="3367076"/>
              <a:ext cx="368300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7500938" y="1219188"/>
              <a:ext cx="0" cy="4264025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0800000">
              <a:off x="6985000" y="5483213"/>
              <a:ext cx="515938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>
              <a:off x="6992938" y="4675176"/>
              <a:ext cx="515937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10800000">
              <a:off x="6999288" y="3813163"/>
              <a:ext cx="517525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0800000">
              <a:off x="6980238" y="2078026"/>
              <a:ext cx="515937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6992938" y="1243001"/>
              <a:ext cx="515937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Скругленный прямоугольник 25"/>
            <p:cNvSpPr/>
            <p:nvPr/>
          </p:nvSpPr>
          <p:spPr>
            <a:xfrm>
              <a:off x="2171700" y="5126026"/>
              <a:ext cx="4824413" cy="757237"/>
            </a:xfrm>
            <a:prstGeom prst="roundRect">
              <a:avLst/>
            </a:prstGeom>
            <a:ln>
              <a:solidFill>
                <a:srgbClr val="99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dirty="0"/>
                <a:t>Посещение рабочих уроков </a:t>
              </a:r>
            </a:p>
            <a:p>
              <a:pPr algn="ctr">
                <a:defRPr/>
              </a:pPr>
              <a:r>
                <a:rPr lang="ru-RU" sz="1600" dirty="0"/>
                <a:t>с последующим анализом</a:t>
              </a: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639888" y="5500676"/>
              <a:ext cx="515937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rot="10800000">
              <a:off x="6980238" y="2951151"/>
              <a:ext cx="515937" cy="0"/>
            </a:xfrm>
            <a:prstGeom prst="line">
              <a:avLst/>
            </a:prstGeom>
            <a:ln w="254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57238"/>
            <a:ext cx="8928992" cy="3071834"/>
          </a:xfrm>
        </p:spPr>
        <p:txBody>
          <a:bodyPr>
            <a:normAutofit fontScale="250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6400" b="1" dirty="0" smtClean="0"/>
              <a:t>Федеральный методический центр ФГАОУ ДПО «Академия </a:t>
            </a:r>
            <a:r>
              <a:rPr lang="ru-RU" sz="6400" b="1" dirty="0" err="1" smtClean="0"/>
              <a:t>Минпросвещения</a:t>
            </a:r>
            <a:r>
              <a:rPr lang="ru-RU" sz="6400" b="1" dirty="0" smtClean="0"/>
              <a:t> России»</a:t>
            </a:r>
          </a:p>
          <a:p>
            <a:pPr algn="just">
              <a:defRPr/>
            </a:pPr>
            <a:r>
              <a:rPr lang="ru-RU" sz="6400" b="1" dirty="0" smtClean="0"/>
              <a:t>26.01.2022 </a:t>
            </a:r>
            <a:r>
              <a:rPr lang="ru-RU" sz="6400" dirty="0" err="1" smtClean="0"/>
              <a:t>вебинар</a:t>
            </a:r>
            <a:r>
              <a:rPr lang="ru-RU" sz="6400" dirty="0" smtClean="0"/>
              <a:t> «</a:t>
            </a:r>
            <a:r>
              <a:rPr lang="ru-RU" sz="6400" dirty="0" err="1" smtClean="0"/>
              <a:t>Естественно-научная</a:t>
            </a:r>
            <a:r>
              <a:rPr lang="ru-RU" sz="6400" dirty="0" smtClean="0"/>
              <a:t> грамотность: путь к успеху» Федеральный»</a:t>
            </a:r>
          </a:p>
          <a:p>
            <a:pPr algn="just">
              <a:defRPr/>
            </a:pPr>
            <a:r>
              <a:rPr lang="ru-RU" sz="6400" b="1" dirty="0" smtClean="0"/>
              <a:t>09.02.2022</a:t>
            </a:r>
            <a:r>
              <a:rPr lang="ru-RU" sz="6400" dirty="0" smtClean="0"/>
              <a:t> </a:t>
            </a:r>
            <a:r>
              <a:rPr lang="ru-RU" sz="6400" dirty="0" err="1" smtClean="0"/>
              <a:t>вебинар</a:t>
            </a:r>
            <a:r>
              <a:rPr lang="ru-RU" sz="6400" dirty="0" smtClean="0"/>
              <a:t> «Методика формирования структурных компонентов математической грамотности» </a:t>
            </a:r>
          </a:p>
          <a:p>
            <a:pPr algn="just">
              <a:defRPr/>
            </a:pPr>
            <a:r>
              <a:rPr lang="ru-RU" sz="6400" b="1" dirty="0" smtClean="0"/>
              <a:t>16.02.2022</a:t>
            </a:r>
            <a:r>
              <a:rPr lang="ru-RU" sz="6400" dirty="0" smtClean="0"/>
              <a:t> «Читательская грамотность: как устроен умный текст». </a:t>
            </a:r>
          </a:p>
          <a:p>
            <a:r>
              <a:rPr lang="ru-RU" sz="6400" b="1" dirty="0" smtClean="0"/>
              <a:t>05.09.2022</a:t>
            </a:r>
            <a:r>
              <a:rPr lang="ru-RU" sz="6400" dirty="0" smtClean="0"/>
              <a:t> Подготовка к проведению Оценки по модели PISA-2022. Опыт проведения исследования региональных проектных команд Запись трансляции: </a:t>
            </a:r>
            <a:r>
              <a:rPr lang="ru-RU" sz="6400" u="sng" dirty="0" smtClean="0">
                <a:hlinkClick r:id="rId2"/>
              </a:rPr>
              <a:t>https://www.youtube.com/watch?v=uCJD0LSWjC8</a:t>
            </a:r>
            <a:endParaRPr lang="ru-RU" sz="6400" dirty="0" smtClean="0"/>
          </a:p>
          <a:p>
            <a:r>
              <a:rPr lang="ru-RU" sz="6400" b="1" dirty="0" smtClean="0"/>
              <a:t>09.09.2022</a:t>
            </a:r>
            <a:r>
              <a:rPr lang="ru-RU" sz="6400" dirty="0" smtClean="0"/>
              <a:t> Совещание для региональных координаторов по вопросам проведения оценки по модели PISA. Рассмотрение практических организационных аспектов проведения исследования Запись трансляции: </a:t>
            </a:r>
            <a:r>
              <a:rPr lang="ru-RU" sz="6400" u="sng" dirty="0" smtClean="0">
                <a:hlinkClick r:id="rId3"/>
              </a:rPr>
              <a:t>https://www.youtube.com/watch?v=yFFmuPELEs</a:t>
            </a:r>
            <a:endParaRPr lang="ru-RU" sz="6400" dirty="0" smtClean="0"/>
          </a:p>
          <a:p>
            <a:r>
              <a:rPr lang="ru-RU" sz="6400" b="1" dirty="0" smtClean="0"/>
              <a:t>12.09.2022</a:t>
            </a:r>
            <a:r>
              <a:rPr lang="ru-RU" sz="6400" dirty="0" smtClean="0"/>
              <a:t> Подготовка к проведению Оценки по модели PISA-2022. Опыт проведения исследования школ-участниц Запись трансляции: </a:t>
            </a:r>
            <a:r>
              <a:rPr lang="ru-RU" sz="6400" u="sng" dirty="0" smtClean="0">
                <a:hlinkClick r:id="rId4"/>
              </a:rPr>
              <a:t>https://www.youtube.com/watch?v=OjMEQX25VC8</a:t>
            </a:r>
            <a:endParaRPr lang="ru-RU" sz="6400" dirty="0" smtClean="0"/>
          </a:p>
          <a:p>
            <a:r>
              <a:rPr lang="ru-RU" sz="6400" b="1" dirty="0" smtClean="0"/>
              <a:t>13.09.2022</a:t>
            </a:r>
            <a:r>
              <a:rPr lang="ru-RU" sz="6400" dirty="0" smtClean="0"/>
              <a:t> Оценка функциональной грамотности в исследовании «Оценка по модели PISA»: Математическая грамотность Запись трансляции: </a:t>
            </a:r>
            <a:r>
              <a:rPr lang="ru-RU" sz="6400" u="sng" dirty="0" smtClean="0">
                <a:hlinkClick r:id="rId5"/>
              </a:rPr>
              <a:t>https://www.youtube.com/watch?v=JfjmfN0MVPU</a:t>
            </a:r>
            <a:endParaRPr lang="ru-RU" sz="64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14414" y="214296"/>
            <a:ext cx="7786710" cy="506412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Конференции, </a:t>
            </a:r>
            <a:r>
              <a:rPr lang="ru-RU" altLang="ru-RU" sz="2400" b="1" dirty="0" err="1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вебинары</a:t>
            </a:r>
            <a:r>
              <a:rPr lang="ru-RU" altLang="ru-RU" sz="24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, семинары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28676"/>
            <a:ext cx="8928992" cy="3665947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/>
              <a:t>14.09.2022</a:t>
            </a:r>
            <a:r>
              <a:rPr lang="ru-RU" sz="6400" dirty="0" smtClean="0"/>
              <a:t> Данные для развития образовательной организации. Как исследования помогают достигать высоких результатов Запись трансляции: </a:t>
            </a:r>
            <a:r>
              <a:rPr lang="ru-RU" sz="6400" u="sng" dirty="0" smtClean="0">
                <a:hlinkClick r:id="rId2"/>
              </a:rPr>
              <a:t>https://www.youtube.com/watch?v=dzp32u_07q8</a:t>
            </a:r>
            <a:endParaRPr lang="ru-RU" sz="6400" dirty="0" smtClean="0"/>
          </a:p>
          <a:p>
            <a:r>
              <a:rPr lang="ru-RU" sz="6400" b="1" dirty="0" smtClean="0"/>
              <a:t>15.09.2022</a:t>
            </a:r>
            <a:r>
              <a:rPr lang="ru-RU" sz="6400" dirty="0" smtClean="0"/>
              <a:t> Оценка функциональной грамотности в исследовании «Оценка по модели PISA»: </a:t>
            </a:r>
            <a:r>
              <a:rPr lang="ru-RU" sz="6400" dirty="0" err="1" smtClean="0"/>
              <a:t>Естественно-научная</a:t>
            </a:r>
            <a:r>
              <a:rPr lang="ru-RU" sz="6400" dirty="0" smtClean="0"/>
              <a:t> грамотность Запись трансляции: </a:t>
            </a:r>
            <a:r>
              <a:rPr lang="ru-RU" sz="6400" u="sng" dirty="0" smtClean="0">
                <a:hlinkClick r:id="rId3"/>
              </a:rPr>
              <a:t>https://www.youtube.com/watch?v=RLdoJ0B4OUw</a:t>
            </a:r>
            <a:endParaRPr lang="ru-RU" sz="6400" dirty="0" smtClean="0"/>
          </a:p>
          <a:p>
            <a:r>
              <a:rPr lang="ru-RU" sz="6400" b="1" dirty="0" smtClean="0"/>
              <a:t>16.09.2022</a:t>
            </a:r>
            <a:r>
              <a:rPr lang="ru-RU" sz="6400" dirty="0" smtClean="0"/>
              <a:t> </a:t>
            </a:r>
            <a:r>
              <a:rPr lang="ru-RU" sz="6400" dirty="0" err="1" smtClean="0"/>
              <a:t>Резильентность</a:t>
            </a:r>
            <a:r>
              <a:rPr lang="ru-RU" sz="6400" dirty="0" smtClean="0"/>
              <a:t> образовательной организации, </a:t>
            </a:r>
            <a:r>
              <a:rPr lang="ru-RU" sz="6400" dirty="0" err="1" smtClean="0"/>
              <a:t>Резильентность</a:t>
            </a:r>
            <a:r>
              <a:rPr lang="ru-RU" sz="6400" dirty="0" smtClean="0"/>
              <a:t> и переход в эффективный режим работы, Условия повышения </a:t>
            </a:r>
            <a:r>
              <a:rPr lang="ru-RU" sz="6400" dirty="0" err="1" smtClean="0"/>
              <a:t>резильентности</a:t>
            </a:r>
            <a:r>
              <a:rPr lang="ru-RU" sz="6400" dirty="0" smtClean="0"/>
              <a:t> образовательной организации Запись в обработке</a:t>
            </a:r>
          </a:p>
          <a:p>
            <a:r>
              <a:rPr lang="ru-RU" sz="6400" b="1" dirty="0" smtClean="0"/>
              <a:t>19.09.2022</a:t>
            </a:r>
            <a:r>
              <a:rPr lang="ru-RU" sz="6400" dirty="0" smtClean="0"/>
              <a:t> Развитие функциональной грамотности как объект внутренней системы оценки качества образования. Регистрация: </a:t>
            </a:r>
            <a:r>
              <a:rPr lang="ru-RU" sz="6400" u="sng" dirty="0" smtClean="0">
                <a:hlinkClick r:id="rId4"/>
              </a:rPr>
              <a:t>https://events.webinar.ru/14775385/12212909</a:t>
            </a:r>
            <a:endParaRPr lang="ru-RU" sz="6400" dirty="0" smtClean="0"/>
          </a:p>
          <a:p>
            <a:r>
              <a:rPr lang="ru-RU" sz="6400" b="1" dirty="0" smtClean="0"/>
              <a:t>20.09.2022</a:t>
            </a:r>
            <a:r>
              <a:rPr lang="ru-RU" sz="6400" dirty="0" smtClean="0"/>
              <a:t> Оценка функциональной грамотности в исследовании «Оценка по модели PISA». Читательская грамотность Регистрация: </a:t>
            </a:r>
            <a:r>
              <a:rPr lang="ru-RU" sz="6400" u="sng" dirty="0" smtClean="0">
                <a:hlinkClick r:id="rId5"/>
              </a:rPr>
              <a:t>https://events.webinar.ru/14775385/12212923</a:t>
            </a:r>
            <a:endParaRPr lang="ru-RU" sz="6400" dirty="0" smtClean="0"/>
          </a:p>
          <a:p>
            <a:r>
              <a:rPr lang="ru-RU" sz="6400" b="1" dirty="0" smtClean="0"/>
              <a:t>06.10.2022</a:t>
            </a:r>
            <a:r>
              <a:rPr lang="ru-RU" sz="6400" dirty="0" smtClean="0"/>
              <a:t> Обязанности и ключевые аспекты работы наблюдателей при проведении Оценки по модели PISA Регистрация: </a:t>
            </a:r>
            <a:r>
              <a:rPr lang="ru-RU" sz="6400" u="sng" dirty="0" smtClean="0">
                <a:hlinkClick r:id="rId6"/>
              </a:rPr>
              <a:t>https://events.webinar.ru/14775385/12212939</a:t>
            </a:r>
            <a:endParaRPr lang="ru-RU" sz="6400" dirty="0" smtClean="0"/>
          </a:p>
          <a:p>
            <a:r>
              <a:rPr lang="ru-RU" sz="6400" b="1" dirty="0" smtClean="0"/>
              <a:t>07.10.2022</a:t>
            </a:r>
            <a:r>
              <a:rPr lang="ru-RU" sz="6400" dirty="0" smtClean="0"/>
              <a:t> Логика описания и анализа результатов Оценки по модели PISA в контексте развития школьной управленческой культуры Регистрация: </a:t>
            </a:r>
            <a:r>
              <a:rPr lang="ru-RU" sz="6400" u="sng" dirty="0" smtClean="0">
                <a:hlinkClick r:id="rId7"/>
              </a:rPr>
              <a:t>https://events.webinar.ru/14775385/12212957</a:t>
            </a:r>
            <a:endParaRPr lang="ru-RU" sz="6400" dirty="0" smtClean="0"/>
          </a:p>
          <a:p>
            <a:pPr algn="just">
              <a:defRPr/>
            </a:pPr>
            <a:endParaRPr lang="ru-RU" sz="3700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214296"/>
            <a:ext cx="778671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Конференции, вебинары, семинары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7574"/>
            <a:ext cx="8784976" cy="273630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Font typeface="Wingdings 2" pitchFamily="18" charset="2"/>
              <a:buNone/>
              <a:defRPr/>
            </a:pPr>
            <a:r>
              <a:rPr lang="ru-RU" sz="1700" b="1" dirty="0" smtClean="0"/>
              <a:t>ГК Просвещение</a:t>
            </a:r>
          </a:p>
          <a:p>
            <a:pPr algn="just">
              <a:defRPr/>
            </a:pPr>
            <a:r>
              <a:rPr lang="ru-RU" sz="1700" b="1" dirty="0" smtClean="0"/>
              <a:t>09.02.2022</a:t>
            </a:r>
            <a:r>
              <a:rPr lang="ru-RU" sz="1700" dirty="0" smtClean="0"/>
              <a:t> </a:t>
            </a:r>
            <a:r>
              <a:rPr lang="ru-RU" sz="1700" dirty="0" err="1" smtClean="0"/>
              <a:t>вебинар</a:t>
            </a:r>
            <a:r>
              <a:rPr lang="ru-RU" sz="1700" dirty="0" smtClean="0"/>
              <a:t> «Готовимся к PISA-2022. Формируем </a:t>
            </a:r>
            <a:r>
              <a:rPr lang="ru-RU" sz="1700" dirty="0" err="1" smtClean="0"/>
              <a:t>естественно-научную</a:t>
            </a:r>
            <a:r>
              <a:rPr lang="ru-RU" sz="1700" dirty="0" smtClean="0"/>
              <a:t> грамотность на уроке и во внеурочной деятельности». </a:t>
            </a:r>
          </a:p>
          <a:p>
            <a:pPr algn="just">
              <a:defRPr/>
            </a:pPr>
            <a:r>
              <a:rPr lang="ru-RU" sz="1700" b="1" dirty="0" smtClean="0"/>
              <a:t>03.02.2022</a:t>
            </a:r>
            <a:r>
              <a:rPr lang="ru-RU" sz="1700" dirty="0" smtClean="0"/>
              <a:t> </a:t>
            </a:r>
            <a:r>
              <a:rPr lang="ru-RU" sz="1700" dirty="0" err="1" smtClean="0"/>
              <a:t>вебинар</a:t>
            </a:r>
            <a:r>
              <a:rPr lang="ru-RU" sz="1700" dirty="0" smtClean="0"/>
              <a:t> «Готовимся к PISA-2022. Глобальные компетенции и математическая грамотность».</a:t>
            </a:r>
          </a:p>
          <a:p>
            <a:pPr algn="just">
              <a:defRPr/>
            </a:pPr>
            <a:r>
              <a:rPr lang="ru-RU" sz="1700" b="1" dirty="0" smtClean="0"/>
              <a:t>24.02.2022</a:t>
            </a:r>
            <a:r>
              <a:rPr lang="ru-RU" sz="1700" dirty="0" smtClean="0"/>
              <a:t> </a:t>
            </a:r>
            <a:r>
              <a:rPr lang="ru-RU" sz="1700" dirty="0" err="1" smtClean="0"/>
              <a:t>вебинар</a:t>
            </a:r>
            <a:r>
              <a:rPr lang="ru-RU" sz="1700" dirty="0" smtClean="0"/>
              <a:t> «Марафон по читательской грамотности «Читаем для жизни»: достижения, трудности, перспективы».</a:t>
            </a:r>
          </a:p>
          <a:p>
            <a:pPr algn="just">
              <a:defRPr/>
            </a:pPr>
            <a:r>
              <a:rPr lang="ru-RU" sz="1700" b="1" dirty="0" smtClean="0"/>
              <a:t>29.09.2022</a:t>
            </a:r>
            <a:r>
              <a:rPr lang="ru-RU" sz="1700" dirty="0" smtClean="0"/>
              <a:t> </a:t>
            </a:r>
            <a:r>
              <a:rPr lang="ru-RU" sz="1700" dirty="0"/>
              <a:t>Финансовая грамотность. Цифровой мир. Как работать с учебником</a:t>
            </a:r>
          </a:p>
          <a:p>
            <a:pPr algn="just">
              <a:defRPr/>
            </a:pPr>
            <a:r>
              <a:rPr lang="ru-RU" sz="1700" b="1" dirty="0" smtClean="0"/>
              <a:t>27.10.2022</a:t>
            </a:r>
            <a:r>
              <a:rPr lang="ru-RU" sz="1700" dirty="0" smtClean="0"/>
              <a:t> </a:t>
            </a:r>
            <a:r>
              <a:rPr lang="ru-RU" sz="1600" dirty="0"/>
              <a:t>Функциональная грамотность в контексте обновлённых </a:t>
            </a:r>
            <a:r>
              <a:rPr lang="ru-RU" sz="1600" dirty="0" smtClean="0"/>
              <a:t>ФГОС</a:t>
            </a:r>
          </a:p>
          <a:p>
            <a:pPr algn="just">
              <a:defRPr/>
            </a:pPr>
            <a:r>
              <a:rPr lang="ru-RU" sz="1700" b="1" dirty="0"/>
              <a:t>27.10.2022</a:t>
            </a:r>
            <a:r>
              <a:rPr lang="ru-RU" sz="1700" dirty="0"/>
              <a:t> Эффективные технологии формирования функциональной грамотности на уроках английского </a:t>
            </a:r>
            <a:r>
              <a:rPr lang="ru-RU" sz="1700" dirty="0" smtClean="0"/>
              <a:t>языка</a:t>
            </a:r>
            <a:endParaRPr lang="ru-RU" sz="1600" dirty="0"/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sz="1700" b="1" dirty="0" smtClean="0"/>
              <a:t>Методическая служба издательства «Русское слово»</a:t>
            </a:r>
          </a:p>
          <a:p>
            <a:pPr algn="just">
              <a:defRPr/>
            </a:pPr>
            <a:r>
              <a:rPr lang="ru-RU" sz="1700" b="1" dirty="0" smtClean="0"/>
              <a:t>02.02.2022</a:t>
            </a:r>
            <a:r>
              <a:rPr lang="ru-RU" sz="1700" dirty="0" smtClean="0"/>
              <a:t> </a:t>
            </a:r>
            <a:r>
              <a:rPr lang="ru-RU" sz="1700" dirty="0" err="1" smtClean="0"/>
              <a:t>вебинар</a:t>
            </a:r>
            <a:r>
              <a:rPr lang="ru-RU" sz="1700" dirty="0" smtClean="0"/>
              <a:t>» на тему  «Формирование естественно-научной грамотности на уроках биологии»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214296"/>
            <a:ext cx="778671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Конференции, вебинары, семинары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3600" b="1" dirty="0" err="1" smtClean="0"/>
              <a:t>Вебинары</a:t>
            </a:r>
            <a:r>
              <a:rPr lang="ru-RU" sz="3600" b="1" dirty="0" smtClean="0"/>
              <a:t> ГАУ ДПО ЯО ИРО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2400" dirty="0" smtClean="0"/>
          </a:p>
          <a:p>
            <a:pPr algn="just">
              <a:defRPr/>
            </a:pPr>
            <a:r>
              <a:rPr lang="ru-RU" b="1" dirty="0" smtClean="0"/>
              <a:t>24.02.2022</a:t>
            </a:r>
            <a:r>
              <a:rPr lang="ru-RU" dirty="0" smtClean="0"/>
              <a:t> </a:t>
            </a:r>
            <a:r>
              <a:rPr lang="ru-RU" dirty="0" err="1" smtClean="0"/>
              <a:t>вебинар</a:t>
            </a:r>
            <a:r>
              <a:rPr lang="ru-RU" dirty="0" smtClean="0"/>
              <a:t> «Подготовка к международному исследованию PISA-2022.Читательская грамотность».  </a:t>
            </a:r>
          </a:p>
          <a:p>
            <a:pPr algn="just">
              <a:defRPr/>
            </a:pPr>
            <a:r>
              <a:rPr lang="ru-RU" b="1" dirty="0" smtClean="0"/>
              <a:t>25.02.2022</a:t>
            </a:r>
            <a:r>
              <a:rPr lang="ru-RU" dirty="0" smtClean="0"/>
              <a:t> первая </a:t>
            </a:r>
            <a:r>
              <a:rPr lang="ru-RU" dirty="0" err="1" smtClean="0"/>
              <a:t>питчинг-сессия</a:t>
            </a:r>
            <a:r>
              <a:rPr lang="ru-RU" dirty="0" smtClean="0"/>
              <a:t> «</a:t>
            </a:r>
            <a:r>
              <a:rPr lang="ru-RU" dirty="0" err="1" smtClean="0"/>
              <a:t>Внеурочка</a:t>
            </a:r>
            <a:r>
              <a:rPr lang="ru-RU" dirty="0" smtClean="0"/>
              <a:t> дистанционно. Почему нет?!» для учителей гуманитарных дисциплин. Два мастер-класса по проведению занятий внеурочной деятельности с методическим комментарием о том, как внеурочная деятельность позволяет формировать разные аспекты функциональной грамотности у учащихся.</a:t>
            </a:r>
          </a:p>
          <a:p>
            <a:pPr algn="just">
              <a:defRPr/>
            </a:pPr>
            <a:r>
              <a:rPr lang="ru-RU" b="1" dirty="0" smtClean="0"/>
              <a:t>31.03.2022</a:t>
            </a:r>
            <a:r>
              <a:rPr lang="ru-RU" dirty="0" smtClean="0"/>
              <a:t> второе мероприятие, посвящённое вопросам организации внеурочной деятельности  «</a:t>
            </a:r>
            <a:r>
              <a:rPr lang="ru-RU" dirty="0" err="1" smtClean="0"/>
              <a:t>Внеурочка</a:t>
            </a:r>
            <a:r>
              <a:rPr lang="ru-RU" dirty="0" smtClean="0"/>
              <a:t> дистанционно. Почему нет?!». Знакомство с примерами двух курсов внеурочной деятельности, мастер-классом для формирования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(включая функциональную грамотность) и личностных результатов.</a:t>
            </a:r>
          </a:p>
          <a:p>
            <a:pPr algn="just">
              <a:defRPr/>
            </a:pPr>
            <a:r>
              <a:rPr lang="ru-RU" b="1" dirty="0" smtClean="0"/>
              <a:t>05.04.2022</a:t>
            </a:r>
            <a:r>
              <a:rPr lang="ru-RU" dirty="0" smtClean="0"/>
              <a:t> Всероссийская научно-практическая конференция с международным участием «Текст. Образование. Коммуникация: стратегии работы с текстом как основа формирования функциональной грамотности».</a:t>
            </a:r>
          </a:p>
          <a:p>
            <a:pPr algn="just">
              <a:defRPr/>
            </a:pPr>
            <a:r>
              <a:rPr lang="ru-RU" b="1" dirty="0" smtClean="0"/>
              <a:t>21.09.2022</a:t>
            </a:r>
            <a:r>
              <a:rPr lang="ru-RU" dirty="0" smtClean="0"/>
              <a:t> </a:t>
            </a:r>
            <a:r>
              <a:rPr lang="ru-RU" dirty="0"/>
              <a:t>Формирование ЕНГ в урочной и внеурочной </a:t>
            </a:r>
            <a:r>
              <a:rPr lang="ru-RU" dirty="0" smtClean="0"/>
              <a:t>деятельности</a:t>
            </a:r>
          </a:p>
          <a:p>
            <a:pPr algn="just">
              <a:defRPr/>
            </a:pPr>
            <a:r>
              <a:rPr lang="ru-RU" b="1" dirty="0" smtClean="0"/>
              <a:t>07.10.2022</a:t>
            </a:r>
            <a:r>
              <a:rPr lang="ru-RU" dirty="0" smtClean="0"/>
              <a:t> Всероссийский семинар </a:t>
            </a:r>
            <a:r>
              <a:rPr lang="ru-RU" dirty="0"/>
              <a:t>«Представление программы курса внеурочной деятельности «Функциональная грамотность: учимся для жизни</a:t>
            </a:r>
            <a:r>
              <a:rPr lang="ru-RU" dirty="0" smtClean="0"/>
              <a:t>».</a:t>
            </a:r>
          </a:p>
          <a:p>
            <a:pPr algn="just">
              <a:defRPr/>
            </a:pPr>
            <a:r>
              <a:rPr lang="ru-RU" b="1" dirty="0" smtClean="0"/>
              <a:t>21.10.2022</a:t>
            </a:r>
            <a:r>
              <a:rPr lang="ru-RU" dirty="0" smtClean="0"/>
              <a:t> </a:t>
            </a:r>
            <a:r>
              <a:rPr lang="ru-RU" dirty="0"/>
              <a:t>Читательская грамотность как основа формирования всех направлений функциональной грамотности. Как работать с электронными текстами "повседневности" (на материале внеурочных занятий по читательской грамотности в 5 классе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14414" y="214296"/>
            <a:ext cx="7786710" cy="506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Конференции, вебинары, семинары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1600" b="1" dirty="0" err="1" smtClean="0"/>
              <a:t>Вебинары</a:t>
            </a:r>
            <a:r>
              <a:rPr lang="ru-RU" sz="1600" b="1" dirty="0" smtClean="0"/>
              <a:t> ГК Просвещения (просмотр в записи) 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https://uchitel.club/events/funkcionalnaya-gramotnost-rabotaem-v-komande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>
              <a:defRPr/>
            </a:pPr>
            <a:r>
              <a:rPr lang="ru-RU" sz="1400" dirty="0" smtClean="0"/>
              <a:t>«Готовимся к PISA-2022: математика и финансовая грамотность».</a:t>
            </a:r>
          </a:p>
          <a:p>
            <a:pPr lvl="1">
              <a:defRPr/>
            </a:pPr>
            <a:r>
              <a:rPr lang="ru-RU" sz="1400" dirty="0" smtClean="0"/>
              <a:t>«Математическая грамотность от формирования до оценивания».</a:t>
            </a:r>
          </a:p>
          <a:p>
            <a:pPr lvl="1">
              <a:defRPr/>
            </a:pPr>
            <a:r>
              <a:rPr lang="ru-RU" sz="1400" dirty="0" smtClean="0"/>
              <a:t>«Математика для развития интеллекта и для жизни».</a:t>
            </a:r>
          </a:p>
          <a:p>
            <a:pPr lvl="1">
              <a:defRPr/>
            </a:pPr>
            <a:r>
              <a:rPr lang="ru-RU" sz="1400" dirty="0" smtClean="0"/>
              <a:t>«Готовимся к PISA-2022. Математическая грамотность. Методические основы».</a:t>
            </a:r>
          </a:p>
          <a:p>
            <a:pPr lvl="1">
              <a:defRPr/>
            </a:pPr>
            <a:r>
              <a:rPr lang="ru-RU" sz="1400" dirty="0" smtClean="0"/>
              <a:t>«Готовимся к PISA-2022. Математическая грамотность. Разбор заданий».</a:t>
            </a:r>
          </a:p>
          <a:p>
            <a:pPr lvl="1">
              <a:defRPr/>
            </a:pPr>
            <a:r>
              <a:rPr lang="ru-RU" sz="1400" dirty="0" smtClean="0"/>
              <a:t>«Готовимся к PISA-2022. Подведение итогов».</a:t>
            </a:r>
          </a:p>
          <a:p>
            <a:pPr lvl="1">
              <a:defRPr/>
            </a:pPr>
            <a:r>
              <a:rPr lang="ru-RU" sz="1400" dirty="0" smtClean="0"/>
              <a:t>«PISA-2022. Читательская грамотность».</a:t>
            </a:r>
          </a:p>
          <a:p>
            <a:pPr lvl="1">
              <a:defRPr/>
            </a:pPr>
            <a:r>
              <a:rPr lang="ru-RU" sz="1400" dirty="0" smtClean="0"/>
              <a:t>«Практика: читательская грамотность и </a:t>
            </a:r>
            <a:r>
              <a:rPr lang="ru-RU" sz="1400" dirty="0" err="1" smtClean="0"/>
              <a:t>креативное</a:t>
            </a:r>
            <a:r>
              <a:rPr lang="ru-RU" sz="1400" dirty="0" smtClean="0"/>
              <a:t> мышление».</a:t>
            </a:r>
          </a:p>
          <a:p>
            <a:pPr lvl="1">
              <a:defRPr/>
            </a:pPr>
            <a:r>
              <a:rPr lang="ru-RU" sz="1400" dirty="0" smtClean="0"/>
              <a:t>«Готовимся к PISA-2022. </a:t>
            </a:r>
            <a:r>
              <a:rPr lang="ru-RU" sz="1400" dirty="0" err="1" smtClean="0"/>
              <a:t>Естественно-научная</a:t>
            </a:r>
            <a:r>
              <a:rPr lang="ru-RU" sz="1400" dirty="0" smtClean="0"/>
              <a:t> грамотность. Методические основы».</a:t>
            </a:r>
          </a:p>
          <a:p>
            <a:pPr lvl="1">
              <a:defRPr/>
            </a:pPr>
            <a:r>
              <a:rPr lang="ru-RU" sz="1400" dirty="0" smtClean="0"/>
              <a:t>«Готовимся к PISA-2022. </a:t>
            </a:r>
            <a:r>
              <a:rPr lang="ru-RU" sz="1400" dirty="0" err="1" smtClean="0"/>
              <a:t>Естественно-научная</a:t>
            </a:r>
            <a:r>
              <a:rPr lang="ru-RU" sz="1400" dirty="0" smtClean="0"/>
              <a:t> грамотность. Решение задач».</a:t>
            </a:r>
          </a:p>
          <a:p>
            <a:pPr lvl="1">
              <a:defRPr/>
            </a:pPr>
            <a:r>
              <a:rPr lang="ru-RU" sz="1400" dirty="0" smtClean="0"/>
              <a:t>«Формирование </a:t>
            </a:r>
            <a:r>
              <a:rPr lang="ru-RU" sz="1400" dirty="0" err="1" smtClean="0"/>
              <a:t>естественно-научной</a:t>
            </a:r>
            <a:r>
              <a:rPr lang="ru-RU" sz="1400" dirty="0" smtClean="0"/>
              <a:t> грамотности: «От учебника к оценке».</a:t>
            </a:r>
          </a:p>
          <a:p>
            <a:pPr lvl="1">
              <a:defRPr/>
            </a:pPr>
            <a:r>
              <a:rPr lang="ru-RU" sz="1400" dirty="0" smtClean="0"/>
              <a:t>«Готовимся к PISA-2022. </a:t>
            </a:r>
            <a:r>
              <a:rPr lang="ru-RU" sz="1400" dirty="0" err="1" smtClean="0"/>
              <a:t>Естественно-научная</a:t>
            </a:r>
            <a:r>
              <a:rPr lang="ru-RU" sz="1400" dirty="0" smtClean="0"/>
              <a:t> грамотность на уроке».</a:t>
            </a:r>
          </a:p>
          <a:p>
            <a:pPr lvl="1">
              <a:defRPr/>
            </a:pPr>
            <a:r>
              <a:rPr lang="ru-RU" sz="1400" dirty="0" smtClean="0"/>
              <a:t>«Финансовая грамотность и география».</a:t>
            </a:r>
          </a:p>
          <a:p>
            <a:pPr lvl="1">
              <a:defRPr/>
            </a:pPr>
            <a:r>
              <a:rPr lang="ru-RU" sz="1400" dirty="0" smtClean="0"/>
              <a:t>«Финансовая грамотность и обществознание».</a:t>
            </a:r>
          </a:p>
          <a:p>
            <a:pPr lvl="1">
              <a:defRPr/>
            </a:pPr>
            <a:r>
              <a:rPr lang="ru-RU" sz="1400" dirty="0" smtClean="0"/>
              <a:t>«Формирование и оценка </a:t>
            </a:r>
            <a:r>
              <a:rPr lang="ru-RU" sz="1400" dirty="0" err="1" smtClean="0"/>
              <a:t>креативного</a:t>
            </a:r>
            <a:r>
              <a:rPr lang="ru-RU" sz="1400" dirty="0" smtClean="0"/>
              <a:t> мышления».</a:t>
            </a:r>
          </a:p>
          <a:p>
            <a:pPr>
              <a:defRPr/>
            </a:pPr>
            <a:r>
              <a:rPr lang="ru-RU" sz="1600" dirty="0" smtClean="0"/>
              <a:t> </a:t>
            </a:r>
            <a:r>
              <a:rPr lang="ru-RU" sz="1600" b="1" dirty="0" smtClean="0"/>
              <a:t>Участие во Всероссийском семинаре «Формирование и оценка функциональной грамотности», участие в работе секций по различным видам грамотностей (по пятницам) </a:t>
            </a:r>
            <a:r>
              <a:rPr lang="en-US" sz="1600" b="1" dirty="0" smtClean="0">
                <a:hlinkClick r:id="rId3"/>
              </a:rPr>
              <a:t>https://edsoo.ru/Funkcionalnaya_gramotnost.htm</a:t>
            </a:r>
            <a:r>
              <a:rPr lang="ru-RU" sz="1600" b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57224" y="214296"/>
            <a:ext cx="8229600" cy="506413"/>
          </a:xfrm>
        </p:spPr>
        <p:txBody>
          <a:bodyPr>
            <a:normAutofit/>
          </a:bodyPr>
          <a:lstStyle/>
          <a:p>
            <a:r>
              <a:rPr lang="ru-RU" altLang="ru-RU" sz="24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Конференции, </a:t>
            </a:r>
            <a:r>
              <a:rPr lang="ru-RU" altLang="ru-RU" sz="2400" b="1" dirty="0" err="1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вебинары</a:t>
            </a:r>
            <a:r>
              <a:rPr lang="ru-RU" altLang="ru-RU" sz="24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, семинары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85734"/>
            <a:ext cx="8229600" cy="434975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87799"/>
              </p:ext>
            </p:extLst>
          </p:nvPr>
        </p:nvGraphicFramePr>
        <p:xfrm>
          <a:off x="4716016" y="915566"/>
          <a:ext cx="4228523" cy="221913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018173">
                  <a:extLst>
                    <a:ext uri="{9D8B030D-6E8A-4147-A177-3AD203B41FA5}">
                      <a16:colId xmlns:a16="http://schemas.microsoft.com/office/drawing/2014/main" val="933223829"/>
                    </a:ext>
                  </a:extLst>
                </a:gridCol>
                <a:gridCol w="1105175">
                  <a:extLst>
                    <a:ext uri="{9D8B030D-6E8A-4147-A177-3AD203B41FA5}">
                      <a16:colId xmlns:a16="http://schemas.microsoft.com/office/drawing/2014/main" val="3152594519"/>
                    </a:ext>
                  </a:extLst>
                </a:gridCol>
                <a:gridCol w="1105175">
                  <a:extLst>
                    <a:ext uri="{9D8B030D-6E8A-4147-A177-3AD203B41FA5}">
                      <a16:colId xmlns:a16="http://schemas.microsoft.com/office/drawing/2014/main" val="207875588"/>
                    </a:ext>
                  </a:extLst>
                </a:gridCol>
              </a:tblGrid>
              <a:tr h="611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ФГ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Итоговая ДР                   МОБУ СШ № 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Итоговая ДР по выборке регионов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>
                    <a16:rowId xmlns:a16="http://schemas.microsoft.com/office/drawing/2014/main" val="3089635192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Читательская грамотность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>
                    <a16:rowId xmlns:a16="http://schemas.microsoft.com/office/drawing/2014/main" val="1702801035"/>
                  </a:ext>
                </a:extLst>
              </a:tr>
              <a:tr h="40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Математическая грамотность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>
                    <a16:rowId xmlns:a16="http://schemas.microsoft.com/office/drawing/2014/main" val="4261949970"/>
                  </a:ext>
                </a:extLst>
              </a:tr>
              <a:tr h="4073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Естественнонаучная грамотность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>
                    <a16:rowId xmlns:a16="http://schemas.microsoft.com/office/drawing/2014/main" val="3484779449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Финансовая грамотность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>
                    <a16:rowId xmlns:a16="http://schemas.microsoft.com/office/drawing/2014/main" val="3810815220"/>
                  </a:ext>
                </a:extLst>
              </a:tr>
              <a:tr h="264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Креативное мышление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600" marR="68600" marT="0" marB="0"/>
                </a:tc>
                <a:extLst>
                  <a:ext uri="{0D108BD9-81ED-4DB2-BD59-A6C34878D82A}">
                    <a16:rowId xmlns:a16="http://schemas.microsoft.com/office/drawing/2014/main" val="1208329257"/>
                  </a:ext>
                </a:extLst>
              </a:tr>
            </a:tbl>
          </a:graphicData>
        </a:graphic>
      </p:graphicFrame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944855"/>
              </p:ext>
            </p:extLst>
          </p:nvPr>
        </p:nvGraphicFramePr>
        <p:xfrm>
          <a:off x="369299" y="820037"/>
          <a:ext cx="3986678" cy="319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Диаграмма" r:id="rId3" imgW="4499238" imgH="4316342" progId="Excel.Chart.8">
                  <p:embed/>
                </p:oleObj>
              </mc:Choice>
              <mc:Fallback>
                <p:oleObj name="Диаграмма" r:id="rId3" imgW="4499238" imgH="4316342" progId="Excel.Chart.8">
                  <p:embed/>
                  <p:pic>
                    <p:nvPicPr>
                      <p:cNvPr id="35873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99" y="820037"/>
                        <a:ext cx="3986678" cy="319187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85786" y="214296"/>
            <a:ext cx="8229600" cy="434975"/>
          </a:xfrm>
        </p:spPr>
        <p:txBody>
          <a:bodyPr>
            <a:noAutofit/>
          </a:bodyPr>
          <a:lstStyle/>
          <a:p>
            <a:r>
              <a:rPr lang="ru-RU" altLang="ru-RU" sz="28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Состояние уровня ФГ учащихся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31121"/>
              </p:ext>
            </p:extLst>
          </p:nvPr>
        </p:nvGraphicFramePr>
        <p:xfrm>
          <a:off x="4222897" y="915566"/>
          <a:ext cx="4863485" cy="237626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21674">
                  <a:extLst>
                    <a:ext uri="{9D8B030D-6E8A-4147-A177-3AD203B41FA5}">
                      <a16:colId xmlns:a16="http://schemas.microsoft.com/office/drawing/2014/main" val="1685074755"/>
                    </a:ext>
                  </a:extLst>
                </a:gridCol>
                <a:gridCol w="828898">
                  <a:extLst>
                    <a:ext uri="{9D8B030D-6E8A-4147-A177-3AD203B41FA5}">
                      <a16:colId xmlns:a16="http://schemas.microsoft.com/office/drawing/2014/main" val="3060790728"/>
                    </a:ext>
                  </a:extLst>
                </a:gridCol>
                <a:gridCol w="1036122">
                  <a:extLst>
                    <a:ext uri="{9D8B030D-6E8A-4147-A177-3AD203B41FA5}">
                      <a16:colId xmlns:a16="http://schemas.microsoft.com/office/drawing/2014/main" val="1692340295"/>
                    </a:ext>
                  </a:extLst>
                </a:gridCol>
                <a:gridCol w="864622">
                  <a:extLst>
                    <a:ext uri="{9D8B030D-6E8A-4147-A177-3AD203B41FA5}">
                      <a16:colId xmlns:a16="http://schemas.microsoft.com/office/drawing/2014/main" val="34697015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50299275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418168557"/>
                    </a:ext>
                  </a:extLst>
                </a:gridCol>
              </a:tblGrid>
              <a:tr h="628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 ФГ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Высокий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Средний уровень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Низкий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Недостаточный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680629650"/>
                  </a:ext>
                </a:extLst>
              </a:tr>
              <a:tr h="2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037454356"/>
                  </a:ext>
                </a:extLst>
              </a:tr>
              <a:tr h="2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065807227"/>
                  </a:ext>
                </a:extLst>
              </a:tr>
              <a:tr h="2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ЕНГ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665859402"/>
                  </a:ext>
                </a:extLst>
              </a:tr>
              <a:tr h="2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2907311924"/>
                  </a:ext>
                </a:extLst>
              </a:tr>
              <a:tr h="2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4184916386"/>
                  </a:ext>
                </a:extLst>
              </a:tr>
              <a:tr h="2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Ср. зн.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9,6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2531053850"/>
                  </a:ext>
                </a:extLst>
              </a:tr>
              <a:tr h="249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3051800404"/>
                  </a:ext>
                </a:extLst>
              </a:tr>
            </a:tbl>
          </a:graphicData>
        </a:graphic>
      </p:graphicFrame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238503"/>
              </p:ext>
            </p:extLst>
          </p:nvPr>
        </p:nvGraphicFramePr>
        <p:xfrm>
          <a:off x="179512" y="915566"/>
          <a:ext cx="3960440" cy="237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Диаграмма" r:id="rId3" imgW="5596613" imgH="3304318" progId="Excel.Chart.8">
                  <p:embed/>
                </p:oleObj>
              </mc:Choice>
              <mc:Fallback>
                <p:oleObj name="Диаграмма" r:id="rId3" imgW="5596613" imgH="3304318" progId="Excel.Chart.8">
                  <p:embed/>
                  <p:pic>
                    <p:nvPicPr>
                      <p:cNvPr id="36932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915566"/>
                        <a:ext cx="3960440" cy="237626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878193"/>
            <a:ext cx="8928992" cy="301065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ru-RU" sz="1600" dirty="0" smtClean="0"/>
              <a:t>Анализ результатов выполнения учениками входной диагностики по читательской грамотности. 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Формирование обобщенной таблицы и диаграмм с результатами проверяемой группы.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Выделение групп учащихся с различным уровнем </a:t>
            </a:r>
            <a:r>
              <a:rPr lang="ru-RU" sz="1600" dirty="0" err="1" smtClean="0"/>
              <a:t>сформированности</a:t>
            </a:r>
            <a:r>
              <a:rPr lang="ru-RU" sz="1600" dirty="0" smtClean="0"/>
              <a:t> ФГ (недостаточным, низким, средним, повышенным и высоким). 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Планирование индивидуальной и групповой работы с учащимися с разным уровнем ФГ. 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Выбор формы учебной работы с каждой группой и классом в целом.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Выявление проблем при проверке заданий входного тестирования, изучение системы оценивания ответов учащихся.</a:t>
            </a:r>
          </a:p>
          <a:p>
            <a:pPr algn="just">
              <a:lnSpc>
                <a:spcPct val="80000"/>
              </a:lnSpc>
            </a:pPr>
            <a:r>
              <a:rPr lang="ru-RU" sz="1600" dirty="0" smtClean="0"/>
              <a:t>Изучение методических рекомендации по формированию читательской грамотности обучающихся 5-9-х классов с использованием открытого банка заданий на цифровой платформе (Под ред. Г.С. Ковалевой, Л.А. Рябининой), открытого банка заданий по читательской грамотности Института стратегии образования РАО, возможностей платформы РЭШ.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80" y="142858"/>
            <a:ext cx="8501090" cy="639762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Алгоритм работы после проведения диагностической работы по ЧГ, проводимой Институтом стратегии образования РАО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28677"/>
            <a:ext cx="8928992" cy="337126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300" dirty="0" smtClean="0"/>
              <a:t>Повышение профессиональной компетентности в области формирования и развития ЧГ обучающихся (изучение методической литературы, прослушивание еженедельных </a:t>
            </a:r>
            <a:r>
              <a:rPr lang="ru-RU" sz="2300" dirty="0" err="1" smtClean="0"/>
              <a:t>вебинаров</a:t>
            </a:r>
            <a:r>
              <a:rPr lang="ru-RU" sz="2300" dirty="0" smtClean="0"/>
              <a:t> Института стратегии образования РАО, еженедельные </a:t>
            </a:r>
            <a:r>
              <a:rPr lang="ru-RU" sz="2300" dirty="0" err="1" smtClean="0"/>
              <a:t>вебинары</a:t>
            </a:r>
            <a:r>
              <a:rPr lang="ru-RU" sz="2300" dirty="0" smtClean="0"/>
              <a:t> и консультации с Н.В.Киселевой, региональным методистом по ЧГ).</a:t>
            </a:r>
          </a:p>
          <a:p>
            <a:pPr algn="just"/>
            <a:r>
              <a:rPr lang="ru-RU" sz="2300" dirty="0" smtClean="0"/>
              <a:t>Организация работы по решению проблем, возникших у обучающихся в ходе выполнения входной диагностики, на уроках и во внеурочной деятельности.</a:t>
            </a:r>
          </a:p>
          <a:p>
            <a:pPr algn="just"/>
            <a:r>
              <a:rPr lang="ru-RU" sz="2300" dirty="0" smtClean="0"/>
              <a:t>Составление системы заданий к текстам, предложенным Институтом стратегии развития образования РАО, и оценки функциональной грамотности по ЧГ</a:t>
            </a:r>
          </a:p>
          <a:p>
            <a:pPr algn="just"/>
            <a:r>
              <a:rPr lang="ru-RU" sz="2300" dirty="0" smtClean="0"/>
              <a:t>Обсуждение с учениками ошибок, которые они допустили, работая с заданиями диагностической работы, заданиями на РЭШ.</a:t>
            </a:r>
          </a:p>
          <a:p>
            <a:pPr algn="just"/>
            <a:r>
              <a:rPr lang="ru-RU" sz="2300" dirty="0" smtClean="0"/>
              <a:t> После проведения занятий, на которых будет осуществлена работа учащихся с текстами из банка заданий (без дополнительных заданий), проведение рефлексии.</a:t>
            </a:r>
          </a:p>
          <a:p>
            <a:pPr algn="just"/>
            <a:r>
              <a:rPr lang="ru-RU" sz="2300" dirty="0" smtClean="0"/>
              <a:t> Проведение итоговой диагностической работы по ЧГ, подготовка к международному исследованию PISA-2022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80" y="142858"/>
            <a:ext cx="850109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Алгоритм работы после проведения диагностической работы по ЧГ, проводимой Институтом стратегии образования РАО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74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ФГОС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-108520" y="857238"/>
            <a:ext cx="8928992" cy="3535041"/>
          </a:xfrm>
        </p:spPr>
        <p:txBody>
          <a:bodyPr>
            <a:normAutofit/>
          </a:bodyPr>
          <a:lstStyle/>
          <a:p>
            <a:pPr indent="19050" algn="just">
              <a:buNone/>
            </a:pPr>
            <a:r>
              <a:rPr lang="ru-RU" sz="2200" dirty="0" smtClean="0"/>
              <a:t>Обновленные федеральные государственные образовательные стандарты начального общего и основного общего образования  напрямую говорят о требовании создания в школах условий, обеспечивающих возможность формирования функциональной грамотности обучающихся (способности решать учебные задачи и жизненные 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53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2994" y="0"/>
            <a:ext cx="8229600" cy="854075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Задачи дальнейшей систематической работы </a:t>
            </a:r>
            <a:b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по формированию ФГ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915567"/>
            <a:ext cx="8856984" cy="3384376"/>
          </a:xfrm>
        </p:spPr>
        <p:txBody>
          <a:bodyPr>
            <a:normAutofit fontScale="47500" lnSpcReduction="20000"/>
          </a:bodyPr>
          <a:lstStyle/>
          <a:p>
            <a:pPr marL="273050" indent="-273050">
              <a:lnSpc>
                <a:spcPct val="107000"/>
              </a:lnSpc>
              <a:buClr>
                <a:srgbClr val="740000"/>
              </a:buClr>
              <a:buSzPct val="95000"/>
            </a:pPr>
            <a:r>
              <a:rPr 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дефицитов педагогов и обучающихся в области формирования и оценки функциональной грамотности.</a:t>
            </a:r>
          </a:p>
          <a:p>
            <a:pPr marL="273050" indent="-273050">
              <a:lnSpc>
                <a:spcPct val="107000"/>
              </a:lnSpc>
              <a:buClr>
                <a:srgbClr val="740000"/>
              </a:buClr>
              <a:buSzPct val="95000"/>
            </a:pPr>
            <a:r>
              <a:rPr 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квалификации педагогических команд по направлениям функциональной грамотности через курсовую подготовку, внутрифирменное обучение, посредством использования информационно-методических ресурсов.</a:t>
            </a:r>
          </a:p>
          <a:p>
            <a:pPr marL="273050" indent="-273050">
              <a:lnSpc>
                <a:spcPct val="107000"/>
              </a:lnSpc>
              <a:buClr>
                <a:srgbClr val="740000"/>
              </a:buClr>
              <a:buSzPct val="95000"/>
            </a:pPr>
            <a:r>
              <a:rPr 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индивидуального образовательного маршрута профессионального развития </a:t>
            </a:r>
            <a:r>
              <a:rPr lang="ru-RU" altLang="ru-RU" sz="3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</a:t>
            </a:r>
            <a:r>
              <a:rPr 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модулю «Формирование и оценка функциональной грамотности обучающихся».</a:t>
            </a:r>
          </a:p>
          <a:p>
            <a:pPr marL="273050" indent="-273050">
              <a:lnSpc>
                <a:spcPct val="107000"/>
              </a:lnSpc>
              <a:buClr>
                <a:srgbClr val="740000"/>
              </a:buClr>
              <a:buSzPct val="95000"/>
            </a:pPr>
            <a:r>
              <a:rPr 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практико-ориентированных семинаров для педагогов.</a:t>
            </a:r>
          </a:p>
          <a:p>
            <a:pPr marL="273050" indent="-273050">
              <a:lnSpc>
                <a:spcPct val="107000"/>
              </a:lnSpc>
              <a:buClr>
                <a:srgbClr val="740000"/>
              </a:buClr>
              <a:buSzPct val="95000"/>
            </a:pPr>
            <a:r>
              <a:rPr 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во всероссийских, региональных, муниципальных просветительских мероприятиях по функциональной грамотности.</a:t>
            </a:r>
          </a:p>
          <a:p>
            <a:pPr marL="273050" indent="-273050">
              <a:lnSpc>
                <a:spcPct val="107000"/>
              </a:lnSpc>
              <a:buClr>
                <a:srgbClr val="740000"/>
              </a:buClr>
              <a:buSzPct val="95000"/>
            </a:pPr>
            <a:r>
              <a:rPr lang="ru-RU" sz="3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открытых уроков по формированию функциональной грамотности с последующим анализом.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1472" y="71420"/>
            <a:ext cx="8229600" cy="854075"/>
          </a:xfrm>
        </p:spPr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Задачи дальнейшей систематической работы </a:t>
            </a:r>
            <a:b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по формированию ФГ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504" y="1059583"/>
            <a:ext cx="8928992" cy="309634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тренировочных мероприятий для обучающихся 8-9 классов с использованием электронного банка заданий для оценки функциональной грамотности (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://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fg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resh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edu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Включение в уроки заданий из открытого банка заданий (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://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skiv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instrao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/</a:t>
            </a:r>
            <a:r>
              <a:rPr lang="en-US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bank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-</a:t>
            </a:r>
            <a:r>
              <a:rPr lang="en-US" sz="23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zadaniy</a:t>
            </a: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по каждому виду ФГ, печатных учебных пособий серии «Функциональная грамотность. Учимся для жизни».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внеурочных мероприятий, курсов, направленных на формирование функциональной грамотности.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индивидуальных и групповых занятий с учащимися, показавшими низкий и недостаточный уровни функциональной грамотности по результатам тренировочных мероприятий.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Просвещение родителей по вопросам формирования функциональной грамотности.</a:t>
            </a:r>
          </a:p>
          <a:p>
            <a:pPr>
              <a:lnSpc>
                <a:spcPct val="107000"/>
              </a:lnSpc>
              <a:spcBef>
                <a:spcPct val="0"/>
              </a:spcBef>
            </a:pPr>
            <a:r>
              <a:rPr lang="ru-RU" sz="23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школьного банка заданий по формированию функциональной грамотности.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3856" t="11374" r="43112" b="3804"/>
          <a:stretch/>
        </p:blipFill>
        <p:spPr>
          <a:xfrm rot="539315">
            <a:off x="5548161" y="2397740"/>
            <a:ext cx="1542088" cy="2227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146" t="26944" r="47832" b="28595"/>
          <a:stretch/>
        </p:blipFill>
        <p:spPr>
          <a:xfrm rot="21206656">
            <a:off x="204935" y="2196933"/>
            <a:ext cx="1584176" cy="21984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41688" t="32424" r="40942" b="15698"/>
          <a:stretch/>
        </p:blipFill>
        <p:spPr>
          <a:xfrm rot="21240370">
            <a:off x="1915545" y="2322218"/>
            <a:ext cx="1576331" cy="2273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40956" t="31938" r="41830" b="14916"/>
          <a:stretch/>
        </p:blipFill>
        <p:spPr>
          <a:xfrm rot="514444">
            <a:off x="7233285" y="2219390"/>
            <a:ext cx="1656184" cy="22352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5255" t="12245" r="43750" b="4082"/>
          <a:stretch/>
        </p:blipFill>
        <p:spPr>
          <a:xfrm>
            <a:off x="3648928" y="2128944"/>
            <a:ext cx="1728192" cy="2214246"/>
          </a:xfrm>
          <a:prstGeom prst="rect">
            <a:avLst/>
          </a:prstGeom>
          <a:ln>
            <a:solidFill>
              <a:srgbClr val="99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03494" y="908093"/>
            <a:ext cx="8643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задача, которую не может решить отдельно взятый учитель, это не может быть набором отдельных уроков или набором отдельных заданий, этот процесс логично и системно должен быть интегрирован в учебную программу как обязательная составляющая.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39073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Процесс формирования функциональной грамотности </a:t>
            </a:r>
          </a:p>
        </p:txBody>
      </p:sp>
    </p:spTree>
    <p:extLst>
      <p:ext uri="{BB962C8B-B14F-4D97-AF65-F5344CB8AC3E}">
        <p14:creationId xmlns:p14="http://schemas.microsoft.com/office/powerpoint/2010/main" val="42612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4234" y="1987615"/>
            <a:ext cx="8964612" cy="158432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Контактная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информация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Адрес: 152240 Ярославская область, г. Гаврилов-Ям, ул. Калинина, д.4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.: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8 48534 21878, 21978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Сайт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https://sh2gav.edu.yar.ru/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E-mail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school2.gavyam@yarregion.ru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38200" y="915988"/>
            <a:ext cx="830580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Спасибо</a:t>
            </a:r>
            <a:r>
              <a:rPr lang="ru-RU" sz="4000" dirty="0" smtClean="0">
                <a:solidFill>
                  <a:srgbClr val="990000"/>
                </a:solidFill>
              </a:rPr>
              <a:t> </a:t>
            </a:r>
            <a:r>
              <a:rPr lang="ru-RU" sz="4000" b="1" dirty="0" smtClean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за внимание! </a:t>
            </a:r>
            <a:endParaRPr lang="ru-RU" sz="4000" b="1" dirty="0">
              <a:solidFill>
                <a:srgbClr val="99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1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800" dirty="0" smtClean="0"/>
              <a:t>Почему важно участие российских школ </a:t>
            </a:r>
            <a:br>
              <a:rPr lang="ru-RU" sz="2800" dirty="0" smtClean="0"/>
            </a:br>
            <a:r>
              <a:rPr lang="ru-RU" sz="2800" dirty="0" smtClean="0"/>
              <a:t>в исследованиях?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57239"/>
            <a:ext cx="8928992" cy="32266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Появляется возможность:</a:t>
            </a:r>
          </a:p>
          <a:p>
            <a:pPr marL="514350" indent="-514350"/>
            <a:r>
              <a:rPr lang="ru-RU" sz="2400" dirty="0" smtClean="0"/>
              <a:t>Оценить эффективность стратегических решений в области образования</a:t>
            </a:r>
          </a:p>
          <a:p>
            <a:pPr marL="514350" indent="-514350"/>
            <a:r>
              <a:rPr lang="ru-RU" sz="2400" dirty="0" smtClean="0"/>
              <a:t>Выявить региональные проблемы</a:t>
            </a:r>
          </a:p>
          <a:p>
            <a:pPr marL="514350" indent="-514350"/>
            <a:r>
              <a:rPr lang="ru-RU" sz="2400" dirty="0" smtClean="0"/>
              <a:t>Выявить школьные проблемы, дефициты учителей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Нормативные и методические материалы по вопросам формирования и оценки функциональной грамотности (ФГ)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928676"/>
            <a:ext cx="8928992" cy="353504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altLang="ru-RU" dirty="0" smtClean="0"/>
              <a:t>Приказ Министерства просвещения РФ и Федеральной службы по надзору в сфере образования и науки «Об утверждении методологии и критериев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обучающихся» от 06.05.2019 № 590/219.</a:t>
            </a:r>
          </a:p>
          <a:p>
            <a:pPr algn="just"/>
            <a:r>
              <a:rPr lang="ru-RU" altLang="ru-RU" dirty="0" smtClean="0"/>
              <a:t>Письмо Министерства просвещения РФ «Об электронном банке тренировочных заданий по оценке функциональной грамотности» от 26.01.2021 № ТВ-94/04.</a:t>
            </a:r>
          </a:p>
          <a:p>
            <a:pPr algn="just"/>
            <a:r>
              <a:rPr lang="ru-RU" altLang="ru-RU" dirty="0" smtClean="0"/>
              <a:t>Письмо Министерства просвещения РФ «Об электронном банке заданий по оценке функциональной грамотности» от 22.03.2021 № 04-238.</a:t>
            </a:r>
          </a:p>
          <a:p>
            <a:pPr algn="just"/>
            <a:r>
              <a:rPr lang="ru-RU" altLang="ru-RU" dirty="0" smtClean="0"/>
              <a:t>Письмо Министерства просвещения РФ «Об организации работы по повышению функциональной грамотности» от 14.09.2021 № 03-1510.</a:t>
            </a:r>
          </a:p>
          <a:p>
            <a:pPr algn="just"/>
            <a:r>
              <a:rPr lang="ru-RU" altLang="ru-RU" dirty="0" smtClean="0"/>
              <a:t>Письмо Министерства просвещения РФ «Об организации работы по повышению качества образования в субъектах Российской Федерации» от 15.09.2021 № АЗ-581/03.</a:t>
            </a:r>
            <a:endParaRPr lang="ru-RU" alt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Нормативные и методические материалы по вопросам формирования и оценки функциональной грамотности (ФГ)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28676"/>
            <a:ext cx="8928992" cy="353504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altLang="ru-RU" dirty="0" smtClean="0"/>
              <a:t>Письмо Министерства просвещения РФ «О методическом обеспечении работы по повышению функциональной грамотности» от 17.09.2021 № 03-1526</a:t>
            </a:r>
          </a:p>
          <a:p>
            <a:pPr algn="just"/>
            <a:r>
              <a:rPr lang="ru-RU" altLang="ru-RU" dirty="0" smtClean="0"/>
              <a:t>Оценка по модели </a:t>
            </a:r>
            <a:r>
              <a:rPr lang="en-US" altLang="ru-RU" dirty="0" smtClean="0"/>
              <a:t>PISA – 2022</a:t>
            </a:r>
            <a:r>
              <a:rPr lang="ru-RU" altLang="ru-RU" dirty="0" smtClean="0"/>
              <a:t>.Руководство по проведению исследования</a:t>
            </a:r>
          </a:p>
          <a:p>
            <a:pPr algn="just"/>
            <a:r>
              <a:rPr lang="ru-RU" altLang="ru-RU" dirty="0" smtClean="0"/>
              <a:t>ФГБНУ «Институт стратегии развития образования Российской академии образования» «О плане мероприятий по подготовке к Общероссийской оценке по модели </a:t>
            </a:r>
            <a:r>
              <a:rPr lang="en-US" altLang="ru-RU" dirty="0" smtClean="0"/>
              <a:t>PISA, 2022</a:t>
            </a:r>
          </a:p>
          <a:p>
            <a:pPr algn="just"/>
            <a:r>
              <a:rPr lang="ru-RU" altLang="ru-RU" dirty="0" smtClean="0"/>
              <a:t>Приказ Департамента образования Ярославской области № 348/01-03 от 21.09.2022 «Об участии в общероссийской оценке по модели </a:t>
            </a:r>
            <a:r>
              <a:rPr lang="en-US" altLang="ru-RU" dirty="0" smtClean="0"/>
              <a:t>PISA</a:t>
            </a:r>
            <a:r>
              <a:rPr lang="ru-RU" altLang="ru-RU" dirty="0" smtClean="0"/>
              <a:t>»</a:t>
            </a:r>
          </a:p>
          <a:p>
            <a:pPr algn="just"/>
            <a:r>
              <a:rPr lang="ru-RU" altLang="ru-RU" dirty="0" smtClean="0"/>
              <a:t>Приказ департамента образования Ярославской области «Об организации работы по повышению функциональной грамотности» от 17.09.2021 № 282/01-03.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200" b="1" dirty="0" smtClean="0">
                <a:solidFill>
                  <a:srgbClr val="740000"/>
                </a:solidFill>
                <a:latin typeface="Arial" charset="0"/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5008" y="1285866"/>
            <a:ext cx="8928992" cy="3023005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altLang="ru-RU" dirty="0" smtClean="0"/>
              <a:t>ППК по программе «Совершенствование предметных и методических компетенций педагогических работников (в том числе в области формирования функциональной грамотности) в рамках реализации федерального проекта «Учитель будущего»- 2 чел.</a:t>
            </a:r>
          </a:p>
          <a:p>
            <a:pPr algn="just"/>
            <a:r>
              <a:rPr lang="ru-RU" altLang="ru-RU" dirty="0" smtClean="0"/>
              <a:t>ППК  по программе «Формирование функциональной грамотности младших школьников» - 7 чел.</a:t>
            </a:r>
          </a:p>
          <a:p>
            <a:pPr algn="just"/>
            <a:r>
              <a:rPr lang="ru-RU" altLang="ru-RU" dirty="0" smtClean="0"/>
              <a:t>ППК «Актуальные вопросы развития региональной системы образования. Формирование функциональной грамотности» - 3 чел.</a:t>
            </a:r>
          </a:p>
          <a:p>
            <a:pPr algn="just"/>
            <a:r>
              <a:rPr lang="ru-RU" altLang="ru-RU" dirty="0" smtClean="0"/>
              <a:t>ППК по программе «Новые подходы к оценке функциональной грамотности. Естественнонаучные дисциплины и математика» - 4 чел.</a:t>
            </a:r>
          </a:p>
          <a:p>
            <a:pPr algn="just"/>
            <a:r>
              <a:rPr lang="ru-RU" altLang="ru-RU" dirty="0" err="1" smtClean="0"/>
              <a:t>Вебинар</a:t>
            </a:r>
            <a:r>
              <a:rPr lang="ru-RU" altLang="ru-RU" dirty="0" smtClean="0"/>
              <a:t> с выдачей сертификата «Готовимся к </a:t>
            </a:r>
            <a:r>
              <a:rPr lang="en-US" altLang="ru-RU" dirty="0" smtClean="0"/>
              <a:t>PISA</a:t>
            </a:r>
            <a:r>
              <a:rPr lang="ru-RU" altLang="ru-RU" dirty="0" smtClean="0"/>
              <a:t>–2022. Формируем естественнонаучную грамотность на уроке и во внеурочной деятельности» - 15 чел.</a:t>
            </a:r>
          </a:p>
          <a:p>
            <a:pPr algn="just"/>
            <a:r>
              <a:rPr lang="ru-RU" dirty="0" smtClean="0"/>
              <a:t>КПК по программе «Новые подходы к оценке функциональной грамотности. Естественно-научные дисциплины и математика» -1 чел.</a:t>
            </a:r>
          </a:p>
          <a:p>
            <a:pPr algn="just"/>
            <a:r>
              <a:rPr lang="ru-RU" dirty="0" smtClean="0"/>
              <a:t>ППК по программе «Содержание и методика преподавания курса финансовой грамотности различным категориям обучающихся» - 1 чел.</a:t>
            </a:r>
            <a:endParaRPr lang="en-GB" alt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714362"/>
            <a:ext cx="8605838" cy="6080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Курсы повышения квалификации учителей по формированию ФГ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85866"/>
            <a:ext cx="8928992" cy="3165881"/>
          </a:xfrm>
        </p:spPr>
        <p:txBody>
          <a:bodyPr>
            <a:normAutofit fontScale="40000" lnSpcReduction="20000"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3600" b="1" dirty="0" err="1" smtClean="0"/>
              <a:t>Вебинары</a:t>
            </a:r>
            <a:r>
              <a:rPr lang="ru-RU" sz="3600" b="1" dirty="0" smtClean="0"/>
              <a:t> ГАУ ДПО ЯО ИРО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ru-RU" sz="1200" dirty="0" smtClean="0"/>
          </a:p>
          <a:p>
            <a:pPr algn="just">
              <a:defRPr/>
            </a:pPr>
            <a:r>
              <a:rPr lang="ru-RU" b="1" dirty="0" smtClean="0"/>
              <a:t>30.03.2021</a:t>
            </a:r>
            <a:r>
              <a:rPr lang="ru-RU" dirty="0" smtClean="0"/>
              <a:t> </a:t>
            </a:r>
            <a:r>
              <a:rPr lang="ru-RU" dirty="0" err="1" smtClean="0"/>
              <a:t>вебинар</a:t>
            </a:r>
            <a:r>
              <a:rPr lang="ru-RU" dirty="0" smtClean="0"/>
              <a:t> «Оценка читательской грамотности обучающихся». </a:t>
            </a:r>
          </a:p>
          <a:p>
            <a:pPr algn="just">
              <a:defRPr/>
            </a:pPr>
            <a:r>
              <a:rPr lang="ru-RU" b="1" dirty="0" smtClean="0"/>
              <a:t>15.04.2021</a:t>
            </a:r>
            <a:r>
              <a:rPr lang="ru-RU" dirty="0" smtClean="0"/>
              <a:t> </a:t>
            </a:r>
            <a:r>
              <a:rPr lang="ru-RU" dirty="0" err="1" smtClean="0"/>
              <a:t>вебинар</a:t>
            </a:r>
            <a:r>
              <a:rPr lang="ru-RU" dirty="0" smtClean="0"/>
              <a:t> «Формирование естественнонаучной грамотности и содержание обще биологического образования. Проблемы и пути их решения» (</a:t>
            </a:r>
            <a:r>
              <a:rPr lang="ru-RU" i="1" dirty="0" smtClean="0"/>
              <a:t>в рамках ППК «Актуальные вопросы развития РСО») </a:t>
            </a:r>
            <a:r>
              <a:rPr lang="ru-RU" dirty="0" smtClean="0"/>
              <a:t>для учителей биологии.</a:t>
            </a:r>
          </a:p>
          <a:p>
            <a:pPr algn="just">
              <a:defRPr/>
            </a:pPr>
            <a:r>
              <a:rPr lang="ru-RU" b="1" dirty="0" smtClean="0"/>
              <a:t>13.05.2021</a:t>
            </a:r>
            <a:r>
              <a:rPr lang="ru-RU" dirty="0" smtClean="0"/>
              <a:t> </a:t>
            </a:r>
            <a:r>
              <a:rPr lang="ru-RU" dirty="0" err="1" smtClean="0"/>
              <a:t>вебинар</a:t>
            </a:r>
            <a:r>
              <a:rPr lang="ru-RU" dirty="0" smtClean="0"/>
              <a:t> «Приёмы формирования смыслового чтения на уроках биологии» для учителей биологии (в рамках ППК «Актуальные вопросы развития РСО»).</a:t>
            </a:r>
          </a:p>
          <a:p>
            <a:pPr algn="just">
              <a:defRPr/>
            </a:pPr>
            <a:r>
              <a:rPr lang="ru-RU" b="1" dirty="0" smtClean="0"/>
              <a:t>20.05.2021</a:t>
            </a:r>
            <a:r>
              <a:rPr lang="ru-RU" dirty="0" smtClean="0"/>
              <a:t> «Формирование функциональной грамотности младшего школьника: финансовая грамотность».</a:t>
            </a:r>
          </a:p>
          <a:p>
            <a:pPr algn="just">
              <a:defRPr/>
            </a:pPr>
            <a:r>
              <a:rPr lang="ru-RU" b="1" dirty="0" smtClean="0"/>
              <a:t>22.11.2021</a:t>
            </a:r>
            <a:r>
              <a:rPr lang="ru-RU" dirty="0" smtClean="0"/>
              <a:t> </a:t>
            </a:r>
            <a:r>
              <a:rPr lang="ru-RU" dirty="0" err="1" smtClean="0"/>
              <a:t>вебинар</a:t>
            </a:r>
            <a:r>
              <a:rPr lang="ru-RU" dirty="0" smtClean="0"/>
              <a:t> «Система заданий формирования читательской грамотности».</a:t>
            </a:r>
          </a:p>
          <a:p>
            <a:pPr algn="just">
              <a:defRPr/>
            </a:pPr>
            <a:r>
              <a:rPr lang="ru-RU" b="1" dirty="0" smtClean="0"/>
              <a:t>01.12.2021</a:t>
            </a:r>
            <a:r>
              <a:rPr lang="ru-RU" dirty="0" smtClean="0"/>
              <a:t> </a:t>
            </a:r>
            <a:r>
              <a:rPr lang="ru-RU" dirty="0" err="1" smtClean="0"/>
              <a:t>вебинар</a:t>
            </a:r>
            <a:r>
              <a:rPr lang="ru-RU" dirty="0" smtClean="0"/>
              <a:t>  «Работа учителя с банком заданий по формированию функциональной грамотности» для учителей естественнонаучных дисциплин (в рамках ППК «Актуальные вопросы развития РСО»).</a:t>
            </a:r>
          </a:p>
          <a:p>
            <a:pPr algn="just">
              <a:defRPr/>
            </a:pPr>
            <a:r>
              <a:rPr lang="ru-RU" b="1" dirty="0" smtClean="0"/>
              <a:t>16.12.2021</a:t>
            </a:r>
            <a:r>
              <a:rPr lang="ru-RU" dirty="0" smtClean="0"/>
              <a:t>  совещание «Организация работы с банком заданий по функциональной грамотности».</a:t>
            </a:r>
          </a:p>
          <a:p>
            <a:pPr algn="just">
              <a:defRPr/>
            </a:pPr>
            <a:r>
              <a:rPr lang="ru-RU" b="1" dirty="0" smtClean="0"/>
              <a:t>19.01. 2022 </a:t>
            </a:r>
            <a:r>
              <a:rPr lang="ru-RU" dirty="0" err="1" smtClean="0"/>
              <a:t>вебинар</a:t>
            </a:r>
            <a:r>
              <a:rPr lang="ru-RU" dirty="0" smtClean="0"/>
              <a:t>  «Формирование естественнонаучной грамотности. Включение контекстных заданий в процесс подготовки к независимым оценочным процедурам» Занятие 2 для учителей естественных наук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779453"/>
            <a:ext cx="8229600" cy="506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Конференции, </a:t>
            </a:r>
            <a:r>
              <a:rPr kumimoji="0" lang="ru-RU" alt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вебинары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, семинары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rgbClr val="740000"/>
                </a:solidFill>
                <a:ea typeface="ＭＳ Ｐゴシック" pitchFamily="34" charset="-128"/>
                <a:cs typeface="Arial" charset="0"/>
              </a:rPr>
              <a:t>Анализ условий осуществления образовательной деятельности в школе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71472" y="855652"/>
            <a:ext cx="8229600" cy="2873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4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Учебные пособия для педагогов и учащихся  по формированию ФГ</a:t>
            </a:r>
          </a:p>
        </p:txBody>
      </p:sp>
      <p:pic>
        <p:nvPicPr>
          <p:cNvPr id="6" name="Рисунок 9"/>
          <p:cNvPicPr>
            <a:picLocks noChangeAspect="1"/>
          </p:cNvPicPr>
          <p:nvPr/>
        </p:nvPicPr>
        <p:blipFill>
          <a:blip r:embed="rId2" cstate="print"/>
          <a:srcRect l="5145" t="5826" r="3651" b="7639"/>
          <a:stretch>
            <a:fillRect/>
          </a:stretch>
        </p:blipFill>
        <p:spPr bwMode="auto">
          <a:xfrm>
            <a:off x="6786578" y="3143254"/>
            <a:ext cx="1596449" cy="214314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3" cstate="print"/>
          <a:srcRect l="4663" t="6274" r="4521" b="7719"/>
          <a:stretch>
            <a:fillRect/>
          </a:stretch>
        </p:blipFill>
        <p:spPr bwMode="auto">
          <a:xfrm>
            <a:off x="7215206" y="1857370"/>
            <a:ext cx="1643074" cy="220205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4" cstate="print"/>
          <a:srcRect l="6122" t="5771" r="2042" b="7663"/>
          <a:stretch>
            <a:fillRect/>
          </a:stretch>
        </p:blipFill>
        <p:spPr bwMode="auto">
          <a:xfrm>
            <a:off x="142844" y="3143254"/>
            <a:ext cx="1607717" cy="2143141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</p:spPr>
      </p:pic>
      <p:pic>
        <p:nvPicPr>
          <p:cNvPr id="9" name="Рисунок 3"/>
          <p:cNvPicPr>
            <a:picLocks noChangeAspect="1"/>
          </p:cNvPicPr>
          <p:nvPr/>
        </p:nvPicPr>
        <p:blipFill>
          <a:blip r:embed="rId5" cstate="print"/>
          <a:srcRect l="5318" t="4483" r="3723" b="9776"/>
          <a:stretch>
            <a:fillRect/>
          </a:stretch>
        </p:blipFill>
        <p:spPr bwMode="auto">
          <a:xfrm>
            <a:off x="4286248" y="3071816"/>
            <a:ext cx="1714512" cy="2285550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</p:spPr>
      </p:pic>
      <p:pic>
        <p:nvPicPr>
          <p:cNvPr id="10" name="Рисунок 4"/>
          <p:cNvPicPr>
            <a:picLocks noChangeAspect="1"/>
          </p:cNvPicPr>
          <p:nvPr/>
        </p:nvPicPr>
        <p:blipFill>
          <a:blip r:embed="rId6" cstate="print"/>
          <a:srcRect l="7024" t="6935" b="7504"/>
          <a:stretch>
            <a:fillRect/>
          </a:stretch>
        </p:blipFill>
        <p:spPr bwMode="auto">
          <a:xfrm>
            <a:off x="4714876" y="2071684"/>
            <a:ext cx="1785950" cy="2323922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7" cstate="print"/>
          <a:srcRect l="5441" t="5899" r="2477" b="7350"/>
          <a:stretch>
            <a:fillRect/>
          </a:stretch>
        </p:blipFill>
        <p:spPr bwMode="auto">
          <a:xfrm>
            <a:off x="4357686" y="1214428"/>
            <a:ext cx="1714512" cy="2284104"/>
          </a:xfrm>
          <a:prstGeom prst="rect">
            <a:avLst/>
          </a:prstGeom>
          <a:noFill/>
          <a:ln w="28575">
            <a:solidFill>
              <a:srgbClr val="4294AE"/>
            </a:solidFill>
            <a:miter lim="800000"/>
            <a:headEnd/>
            <a:tailEnd/>
          </a:ln>
        </p:spPr>
      </p:pic>
      <p:pic>
        <p:nvPicPr>
          <p:cNvPr id="12" name="Рисунок 8"/>
          <p:cNvPicPr>
            <a:picLocks noChangeAspect="1"/>
          </p:cNvPicPr>
          <p:nvPr/>
        </p:nvPicPr>
        <p:blipFill>
          <a:blip r:embed="rId8" cstate="print"/>
          <a:srcRect l="3947" t="5582" r="5260" b="7907"/>
          <a:stretch>
            <a:fillRect/>
          </a:stretch>
        </p:blipFill>
        <p:spPr bwMode="auto">
          <a:xfrm>
            <a:off x="6858016" y="1142990"/>
            <a:ext cx="1642043" cy="221457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3" name="Рисунок 10"/>
          <p:cNvPicPr>
            <a:picLocks noChangeAspect="1"/>
          </p:cNvPicPr>
          <p:nvPr/>
        </p:nvPicPr>
        <p:blipFill>
          <a:blip r:embed="rId9" cstate="print"/>
          <a:srcRect l="15840" t="15350" r="17325" b="15350"/>
          <a:stretch>
            <a:fillRect/>
          </a:stretch>
        </p:blipFill>
        <p:spPr bwMode="auto">
          <a:xfrm>
            <a:off x="214282" y="1214428"/>
            <a:ext cx="1571636" cy="2072457"/>
          </a:xfrm>
          <a:prstGeom prst="rect">
            <a:avLst/>
          </a:prstGeom>
          <a:noFill/>
          <a:ln w="38100">
            <a:solidFill>
              <a:srgbClr val="4294AE"/>
            </a:solidFill>
            <a:miter lim="800000"/>
            <a:headEnd/>
            <a:tailEnd/>
          </a:ln>
        </p:spPr>
      </p:pic>
      <p:pic>
        <p:nvPicPr>
          <p:cNvPr id="14" name="Рисунок 11"/>
          <p:cNvPicPr>
            <a:picLocks noChangeAspect="1"/>
          </p:cNvPicPr>
          <p:nvPr/>
        </p:nvPicPr>
        <p:blipFill>
          <a:blip r:embed="rId10"/>
          <a:srcRect l="5443" t="6950" r="2472" b="6950"/>
          <a:stretch>
            <a:fillRect/>
          </a:stretch>
        </p:blipFill>
        <p:spPr bwMode="auto">
          <a:xfrm>
            <a:off x="2214546" y="1214428"/>
            <a:ext cx="1727200" cy="2284413"/>
          </a:xfrm>
          <a:prstGeom prst="rect">
            <a:avLst/>
          </a:prstGeom>
          <a:noFill/>
          <a:ln w="38100">
            <a:solidFill>
              <a:srgbClr val="4294AE"/>
            </a:solidFill>
            <a:miter lim="800000"/>
            <a:headEnd/>
            <a:tailEnd/>
          </a:ln>
        </p:spPr>
      </p:pic>
      <p:pic>
        <p:nvPicPr>
          <p:cNvPr id="15" name="Рисунок 12"/>
          <p:cNvPicPr>
            <a:picLocks noChangeAspect="1"/>
          </p:cNvPicPr>
          <p:nvPr/>
        </p:nvPicPr>
        <p:blipFill>
          <a:blip r:embed="rId11" cstate="print"/>
          <a:srcRect l="14355" t="14301" r="11383" b="15350"/>
          <a:stretch>
            <a:fillRect/>
          </a:stretch>
        </p:blipFill>
        <p:spPr bwMode="auto">
          <a:xfrm>
            <a:off x="2071670" y="2941366"/>
            <a:ext cx="1643074" cy="2202134"/>
          </a:xfrm>
          <a:prstGeom prst="rect">
            <a:avLst/>
          </a:prstGeom>
          <a:noFill/>
          <a:ln w="38100">
            <a:solidFill>
              <a:srgbClr val="4294AE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2194</Words>
  <Application>Microsoft Office PowerPoint</Application>
  <PresentationFormat>Экран (16:9)</PresentationFormat>
  <Paragraphs>371</Paragraphs>
  <Slides>33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Calibri</vt:lpstr>
      <vt:lpstr>Times New Roman</vt:lpstr>
      <vt:lpstr>Wingdings 2</vt:lpstr>
      <vt:lpstr>Тема Office</vt:lpstr>
      <vt:lpstr>Диаграмма</vt:lpstr>
      <vt:lpstr>Межрегиональная научно-практическая конференция</vt:lpstr>
      <vt:lpstr>Управленческие механизмы сопровождения деятельности педагогов  в условиях подготовки учащихся к исследованию PISA </vt:lpstr>
      <vt:lpstr>ФГОС</vt:lpstr>
      <vt:lpstr>Почему важно участие российских школ  в исследованиях?</vt:lpstr>
      <vt:lpstr>Нормативные и методические материалы по вопросам формирования и оценки функциональной грамотности (ФГ)</vt:lpstr>
      <vt:lpstr>Нормативные и методические материалы по вопросам формирования и оценки функциональной грамотности (ФГ)</vt:lpstr>
      <vt:lpstr>Анализ условий осуществления образовательной деятельности в школе</vt:lpstr>
      <vt:lpstr>Анализ условий осуществления образовательной деятельности в школе</vt:lpstr>
      <vt:lpstr>Анализ условий осуществления образовательной деятельности в школе</vt:lpstr>
      <vt:lpstr>Анализ условий осуществления образовательной деятельности в школе</vt:lpstr>
      <vt:lpstr>Методические рекомендации по формированию ФГ обучающихся 5-9 классов с использованием открытого банка заданий на цифровой платформе (http://skiv.instrao.ru/)</vt:lpstr>
      <vt:lpstr>Интернет-ресурсы для формирования ФГ</vt:lpstr>
      <vt:lpstr>Компьютерное тестирование для исследования PISA-2022</vt:lpstr>
      <vt:lpstr>Локальные нормативные акты, обеспечивающие реализацию плана по формированию ФГ учащихся в школе</vt:lpstr>
      <vt:lpstr>Презентация PowerPoint</vt:lpstr>
      <vt:lpstr>Презентация PowerPoint</vt:lpstr>
      <vt:lpstr>Состояние уровня ФГ учащихся</vt:lpstr>
      <vt:lpstr>Презентация PowerPoint</vt:lpstr>
      <vt:lpstr>Презентация PowerPoint</vt:lpstr>
      <vt:lpstr>Методическое сопровождение педагогов школы региональными кураторами и методистами</vt:lpstr>
      <vt:lpstr>Конференции, вебинары, семинары</vt:lpstr>
      <vt:lpstr>Презентация PowerPoint</vt:lpstr>
      <vt:lpstr>Презентация PowerPoint</vt:lpstr>
      <vt:lpstr>Презентация PowerPoint</vt:lpstr>
      <vt:lpstr>Конференции, вебинары, семинары</vt:lpstr>
      <vt:lpstr>Состояние уровня ФГ учащихся</vt:lpstr>
      <vt:lpstr>Состояние уровня ФГ учащихся</vt:lpstr>
      <vt:lpstr>Алгоритм работы после проведения диагностической работы по ЧГ, проводимой Институтом стратегии образования РАО</vt:lpstr>
      <vt:lpstr>Презентация PowerPoint</vt:lpstr>
      <vt:lpstr>Задачи дальнейшей систематической работы  по формированию ФГ</vt:lpstr>
      <vt:lpstr>Задачи дальнейшей систематической работы  по формированию ФГ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Учитель</cp:lastModifiedBy>
  <cp:revision>126</cp:revision>
  <dcterms:created xsi:type="dcterms:W3CDTF">2020-09-28T13:15:09Z</dcterms:created>
  <dcterms:modified xsi:type="dcterms:W3CDTF">2023-01-12T09:55:26Z</dcterms:modified>
</cp:coreProperties>
</file>