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sldIdLst>
    <p:sldId id="256" r:id="rId2"/>
    <p:sldId id="257" r:id="rId3"/>
    <p:sldId id="259" r:id="rId4"/>
    <p:sldId id="266" r:id="rId5"/>
    <p:sldId id="269" r:id="rId6"/>
    <p:sldId id="267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5" autoAdjust="0"/>
    <p:restoredTop sz="94660"/>
  </p:normalViewPr>
  <p:slideViewPr>
    <p:cSldViewPr snapToGrid="0">
      <p:cViewPr varScale="1">
        <p:scale>
          <a:sx n="62" d="100"/>
          <a:sy n="62" d="100"/>
        </p:scale>
        <p:origin x="96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B38E6C4-14F8-48DD-8BBF-257F1750AF07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8247BA4-7770-48F4-82ED-1E2A9070193E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0748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8E6C4-14F8-48DD-8BBF-257F1750AF07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7BA4-7770-48F4-82ED-1E2A907019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399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8E6C4-14F8-48DD-8BBF-257F1750AF07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7BA4-7770-48F4-82ED-1E2A907019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4623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8E6C4-14F8-48DD-8BBF-257F1750AF07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7BA4-7770-48F4-82ED-1E2A907019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479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8E6C4-14F8-48DD-8BBF-257F1750AF07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7BA4-7770-48F4-82ED-1E2A9070193E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8312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8E6C4-14F8-48DD-8BBF-257F1750AF07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7BA4-7770-48F4-82ED-1E2A907019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6678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8E6C4-14F8-48DD-8BBF-257F1750AF07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7BA4-7770-48F4-82ED-1E2A907019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1573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8E6C4-14F8-48DD-8BBF-257F1750AF07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7BA4-7770-48F4-82ED-1E2A907019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8164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8E6C4-14F8-48DD-8BBF-257F1750AF07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7BA4-7770-48F4-82ED-1E2A907019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7001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8E6C4-14F8-48DD-8BBF-257F1750AF07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7BA4-7770-48F4-82ED-1E2A907019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998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8E6C4-14F8-48DD-8BBF-257F1750AF07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7BA4-7770-48F4-82ED-1E2A907019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1064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6B38E6C4-14F8-48DD-8BBF-257F1750AF07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8247BA4-7770-48F4-82ED-1E2A907019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133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4163" y="2931207"/>
            <a:ext cx="9966960" cy="1427148"/>
          </a:xfrm>
        </p:spPr>
        <p:txBody>
          <a:bodyPr anchor="ctr">
            <a:normAutofit fontScale="90000"/>
          </a:bodyPr>
          <a:lstStyle/>
          <a:p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и проведение СПТ учащихся использование 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 тестирования я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Эффективное в практике профилактической работы школы</a:t>
            </a:r>
            <a:b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Гаврилов-ям</a:t>
            </a:r>
            <a:b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июня 2024</a:t>
            </a: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7699" y="425680"/>
            <a:ext cx="8767860" cy="1035652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общеобразовательное бюджетное учреждение «Средняя школа № 2 имени Д.В. Крылова»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1974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7290" y="478565"/>
            <a:ext cx="11126624" cy="5964964"/>
          </a:xfrm>
        </p:spPr>
        <p:txBody>
          <a:bodyPr>
            <a:normAutofit fontScale="92500" lnSpcReduction="1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по профилактике негативных социальных явлений в детской и молодежной среде (методические рекомендации и материалы по информационной гигиене в молодежной среде;  методические рекомендации по профилактике травли (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буллинга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и социализации детей; методические рекомендации по профилактике распространения 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вич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-инфекции в молодежной среде; методические рекомендации по профилактике потребления 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психоактивных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веществ в молодежной среде; методические рекомендации по профилактике распространения идеологии терроризма и экстремизма) от 24.11.2023 № КР/8907-06.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по особенностям выявления и профилактике деструктивного поведения обучающихся, подверженных воздействию террористической и иной радикальной идеологии Департамента информационной политики и комплексной безопасности 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26.09.2023 №01-12/117 Центр профессиональной ориентации и психологический поддержки ГУ ЯО 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ЦПОиПП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«Ресурс» г. Ярославль.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по организации работы образовательных организаций по выявлению и разрешению ситуаций, связанных с различными формами неблагополучия несовершеннолетних обучающихся. Письмо департамента образования Ярославской области N ИХ.24-1770/2022 «О направлении методических рекомендаций».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Ярославской области от 29.12.2014 № 1408-п «Об утверждении Концепции семейной политики Ярославской области на период  до 2025 года».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Ярославской области от 27.05.2021 № 328-п «О плане мероприятий, проводимых в рамках Десятилетия детства, на 2021-2027 годы».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комиссии по делам несовершеннолетних и защите их прав при Правительстве Ярославской области от 29.12.2020 №7/5 «Об утверждении комплексного плана мероприятий по профилактике безнадзорности и правонарушений несовершеннолетних, защите их прав в Ярославской области на 2021-2025 годы».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департамента образования Ярославской области от 30.12.2020 №394/01-03 «О региональных ресурсных центрах системы образования Ярославской области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о порядке взаимодействия органов и учреждений системы профилактики безнадзорности и правонарушений несовершеннолетних по выявлению и устранению причин и условий, способствующих самовольным уходам несовершеннолетних на территории Ярославской области, и установлению местонахождения детей, совершивших самовольные уходы из семьи, организаций с круглосуточным пребыванием детей (утверждены заместителем Губернатора Ярославской области, председателем комиссии по делам несовершеннолетних и защите их прав при Правительстве Ярославской области 20.12.2013).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для специалистов органов и учреждений системы профилактики безнадзорности и правонарушений несовершеннолетних Ярославской области по вопросам профилактики аддитивного поведения несовершеннолетних и раннего выявления несовершеннолетних, употребляющих 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психоактивные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вещества (утверждены постановлением комиссии по делам несовершеннолетних и защите их прав при Правительстве Ярославской области от 20.06.2014 №5/3) (в 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ред.от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12.11.2020 №5/4).</a:t>
            </a:r>
          </a:p>
          <a:p>
            <a:endParaRPr lang="ru-RU" sz="13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13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2493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7290" y="478565"/>
            <a:ext cx="11126624" cy="5964964"/>
          </a:xfrm>
        </p:spPr>
        <p:txBody>
          <a:bodyPr>
            <a:normAutofit fontScale="92500" lnSpcReduction="1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по выявлению признаков подготовки террористического акта (разработаны антитеррористической комиссией Ярославской области (2015г.).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по осуществлению деятельности органов и учреждений системы профилактики безнадзорности и правонарушений несовершеннолетних Ярославской области при выявлении признаков жестокого обращения с несовершеннолетними, оказании помощи детям, подвергшимся жестокому обращению (утверждены постановлением комиссии по делам несовершеннолетних и защите их прав при Правительстве Ярославской области от 18.12.2015 №5/5).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 по действиям должностных лиц учреждений (организаций) при угрозе или совершении террористического акта (разработана антитеррористической комиссией Ярославской области (2015г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  <a:endParaRPr lang="ru-RU" sz="1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по организации информационной работы с   несовершеннолетними, родителями (законными представителями) и педагогами по предупреждению участия несовершеннолетних в несогласованных протестных акциях на территории Ярославской области (утверждены постановлением комиссии по делам несовершеннолетних и защите их прав при Правительстве Ярославской области от 21.05.202) (в редакции от 29.09.2022 № 6/4).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для органов и учреждений системы профилактики безнадзорности и правонарушений несовершеннолетних Ярославской области «О порядке межведомственного взаимодействия и обмена информацией по предупреждению суицидального поведения детей и при выявлении суицидов несовершеннолетних» (утверждены постановлением комиссии по делам несовершеннолетних и защите их прав при Правительстве Ярославской области от 15.10.2021 № 8/5).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межведомственного взаимодействия по формированию единого банка данных несовершеннолетних, состоящих на различных видах профилактического учета и в отношении которых проводится индивидуальная профилактическая работа (утвержден постановлением комиссии по делам несовершеннолетних и защите их прав при Правительстве Ярославской области от 17.12.2021 №6/6).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 развития системы профилактики деструктивного поведения несовершеннолетних обучающихся в системе образования Ярославской области (утверждена приказом департамента образования Ярославской области от 30.12.2021 № 461/01-03).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по организации межведомственного взаимодействия по выявлению и учету несовершеннолетних, систематически пропускающих по неуважительным причинам учебные занятия в образовательных организациях, расположенных на территории Ярославской области (утверждены постановлением комиссии по делам несовершеннолетних и защите их прав при Правительстве Ярославской области от 29.09.2022 №5/4).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по повышению эффективности воспитательной и профилактической работы с обучающимися региона и «Сборник эффективных моделей и практик воспитательной работы по профилактике деструктивного поведения подростков и обучающейся молодежи» № 02-23/1507 от 28.12.2023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</a:t>
            </a:r>
            <a:r>
              <a:rPr lang="ru-RU" sz="1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23.01.2020 </a:t>
            </a:r>
            <a:r>
              <a:rPr lang="en-US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МР-42/02 «О направлении целевой модели наставничества и методических рекомендаций» (вместе с «Методическими рекомендациями по внедрению методологии (целевой модели) наставничества обучающихся для организаций, осуществляющих образовательную деятельность по общеобразовательным, дополнительным общеобразовательным и программам среднего профессионального образования, в том числе с применением лучших практик обмена опытом между обучающимися»).</a:t>
            </a:r>
            <a:endParaRPr lang="ru-RU" sz="1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13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12413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6424" y="711562"/>
            <a:ext cx="9372600" cy="109106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Локальные нормативные акты, документы</a:t>
            </a:r>
            <a:b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школьный уровень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96284" y="2146258"/>
            <a:ext cx="8769096" cy="1363806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 Совете по профилактике безнадзорности и правонарушений несовершеннолетних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«О создании Совета по профилактике безнадзорности и правонарушений несовершеннолетних»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действий школы по выявлению и разрешению ситуаций, связанных с различными формами неблагополучия несовершеннолетних обучающихся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 паспорт школы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Рабочая программа воспитания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по профилактике безнадзорности и правонарушений среди несовершеннолетних, по правовому просвещению и воспитанию, антинаркотическому воспитанию, программа по </a:t>
            </a:r>
            <a:r>
              <a:rPr lang="ru-RU" sz="1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здоровьесбережению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т.д.</a:t>
            </a:r>
          </a:p>
        </p:txBody>
      </p:sp>
    </p:spTree>
    <p:extLst>
      <p:ext uri="{BB962C8B-B14F-4D97-AF65-F5344CB8AC3E}">
        <p14:creationId xmlns:p14="http://schemas.microsoft.com/office/powerpoint/2010/main" val="21831614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8266" y="635267"/>
            <a:ext cx="11194180" cy="5592278"/>
          </a:xfrm>
        </p:spPr>
        <p:txBody>
          <a:bodyPr>
            <a:normAutofit fontScale="850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 комиссии по урегулированию споров между участниками образовательных отношений в школе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о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составе комиссии по урегулированию споров участниками образовательных отношений в школе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 психолого-педагогическом консилиуме школы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 службе психолого-педагогического и социального сопровождения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работы психолого-педагогического и социального сопровождения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об ограничении доступа учащихся к видам информации, распространяемой посредством сети «Интернет», причиняющей вред здоровью и (или) развитию детей, а также не соответствующей задачам образования»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мероприятий по обеспечению информационной безопасности учащихся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 защите конфиденциальной информации при проведении социально-психологического тестирования в школе (обязательство о соблюдении режима конфиденциальности персональных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данных, обрабатываемых в школе в ходе организации и проведения СПТ)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Дорожная карта подготовки и проведения СПТ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«О создании комиссии по организации и проведению социально-психологического тестирования учащихся»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профилактической работы с учетом результатов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Индивидуальная программа сопровождения учащегося по результатам СПТ (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0493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1402" y="616017"/>
            <a:ext cx="10645541" cy="5479983"/>
          </a:xfrm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Согласие родителей (законных представителей) учащегося на проведение углубленного психологического обследования ребенка</a:t>
            </a:r>
          </a:p>
          <a:p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Согласие родителей (законных представителей) учащегося на оказание психологической помощи ребенка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193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9646" y="712269"/>
            <a:ext cx="10963175" cy="5383731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Социально-психологическое тестирование как компонент системы воспитательной (профилактической) работы в школе 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Психолого-педагогическое сопровождение учащихся на основе результатов СПТ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информационно-мотивационной работы по формированию позитивного отношения к СПТ</a:t>
            </a:r>
          </a:p>
        </p:txBody>
      </p:sp>
    </p:spTree>
    <p:extLst>
      <p:ext uri="{BB962C8B-B14F-4D97-AF65-F5344CB8AC3E}">
        <p14:creationId xmlns:p14="http://schemas.microsoft.com/office/powerpoint/2010/main" val="1207198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138509"/>
          </a:xfrm>
        </p:spPr>
        <p:txBody>
          <a:bodyPr>
            <a:normAutofit/>
          </a:bodyPr>
          <a:lstStyle/>
          <a:p>
            <a:pPr algn="ctr"/>
            <a:r>
              <a:rPr lang="ru-RU" sz="36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Нормативно-правовые </a:t>
            </a:r>
            <a:r>
              <a:rPr lang="ru-RU" sz="36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регламентирующие вопросы профилактики безнадзорности и правонарушений несовершеннолетних </a:t>
            </a:r>
          </a:p>
        </p:txBody>
      </p:sp>
    </p:spTree>
    <p:extLst>
      <p:ext uri="{BB962C8B-B14F-4D97-AF65-F5344CB8AC3E}">
        <p14:creationId xmlns:p14="http://schemas.microsoft.com/office/powerpoint/2010/main" val="3360482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96553"/>
            <a:ext cx="10515600" cy="478565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уровень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564022"/>
            <a:ext cx="11853017" cy="6067514"/>
          </a:xfrm>
        </p:spPr>
        <p:txBody>
          <a:bodyPr>
            <a:noAutofit/>
          </a:bodyPr>
          <a:lstStyle/>
          <a:p>
            <a:pPr algn="just"/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от 29.12.2012 N 273-ФЗ (ред. от 25.12.2023) "Об образовании в Российской Федерации" (с изм. и доп., вступ. в силу с 01.01.2024).</a:t>
            </a:r>
          </a:p>
          <a:p>
            <a:pPr algn="just"/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от 24.06.1999 N 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120-ФЗ (ред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от 21.11.2022) "Об основах системы профилактики безнадзорности и правонарушений несовершеннолетних".</a:t>
            </a:r>
          </a:p>
          <a:p>
            <a:pPr algn="just"/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от 24.07.1998 N 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124-ФЗ (ред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от 28.04.2023) "Об основных гарантиях прав ребенка в Российской Федерации".</a:t>
            </a:r>
          </a:p>
          <a:p>
            <a:pPr algn="just"/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от 23.06.2016 N 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182-ФЗ "Об 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основах системы профилактики правонарушений в Российской Федерации".</a:t>
            </a:r>
          </a:p>
          <a:p>
            <a:pPr algn="just"/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от 24.04.2008 N 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48-ФЗ (ред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от 10.07.2023) "Об опеке и попечительстве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".</a:t>
            </a:r>
            <a:endParaRPr lang="ru-RU" sz="1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от 24.11.1995 N 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181-ФЗ (ред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от 10.07.2023) "О социальной защите инвалидов в Российской Федерации".</a:t>
            </a:r>
          </a:p>
          <a:p>
            <a:pPr algn="just"/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от 23.02.2013 N 15-ФЗ (ред. от 24.07.2023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"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охране здоровья граждан от воздействия окружающего табачного дыма, последствий потребления табака или потребления 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никотинсодержащей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продукции" (с изм. и доп., вступ. в силу с 01.09.2023)</a:t>
            </a:r>
          </a:p>
          <a:p>
            <a:pPr algn="just"/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от 08.01.1998 N 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3-ФЗ (ред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от 28.04.2023) "О наркотических средствах и психотропных веществах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(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изм. и доп., вступ. в силу с 01.09.2023).</a:t>
            </a:r>
          </a:p>
          <a:p>
            <a:pPr algn="just"/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 от 02.07.1992 N 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3185-1 (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ред. от 30.12.2021) "О психиатрической помощи и гарантиях прав граждан при ее оказании".</a:t>
            </a:r>
          </a:p>
          <a:p>
            <a:pPr algn="just"/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от 21.12.1996 N 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159-ФЗ (ред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от 04.08.2023) "О дополнительных гарантиях по социальной поддержке детей-сирот и детей, оставшихся без попечения родителей" (с изм. и доп., вступ. в силу с 01.01.2024).</a:t>
            </a:r>
          </a:p>
          <a:p>
            <a:pPr algn="just"/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от 28.06.1995 N 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98-ФЗ (ред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от 28.12.2022) "О государственной поддержке молодежных и детских общественных объединений".</a:t>
            </a:r>
          </a:p>
          <a:p>
            <a:pPr algn="just"/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от 28.12.2013 N 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442-ФЗ (ред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от 25.12.2023) "Об основах социального обслуживания граждан в Российской Федерации".</a:t>
            </a:r>
          </a:p>
          <a:p>
            <a:pPr algn="just"/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от 25.07.2002 N 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114-ФЗ (ред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от 28.12.2022) "О противодействии экстремистской 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деятельности« (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изм. и доп., вступ. в силу с 15.07.2023).</a:t>
            </a:r>
          </a:p>
          <a:p>
            <a:pPr algn="just"/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от 06.03.2006 N 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35-ФЗ (ред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от 10.07.2023) "О противодействии терроризму".</a:t>
            </a:r>
          </a:p>
          <a:p>
            <a:pPr algn="just"/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от 27.07.2006 N 152-ФЗ (ред. от 06.02.2023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"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персональных данных".</a:t>
            </a:r>
          </a:p>
          <a:p>
            <a:pPr algn="just"/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от 29.12.2010 N 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436-ФЗ (ред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от 28.04.2023) "О защите детей от информации, причиняющей вред их здоровью и 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развитию</a:t>
            </a:r>
            <a:r>
              <a:rPr lang="ru-RU" sz="1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".Федеральный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от 21.11.2011 N 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323-ФЗ (ред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от 25.12.2023) "Об основах охраны здоровья граждан в Российской Федерации" (с изм. и доп., вступ. в силу с 05.01.2024). </a:t>
            </a:r>
          </a:p>
          <a:p>
            <a:endParaRPr lang="ru-RU" sz="1300" dirty="0"/>
          </a:p>
        </p:txBody>
      </p:sp>
    </p:spTree>
    <p:extLst>
      <p:ext uri="{BB962C8B-B14F-4D97-AF65-F5344CB8AC3E}">
        <p14:creationId xmlns:p14="http://schemas.microsoft.com/office/powerpoint/2010/main" val="1995636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831850" y="487110"/>
            <a:ext cx="10515600" cy="5602541"/>
          </a:xfrm>
        </p:spPr>
        <p:txBody>
          <a:bodyPr>
            <a:normAutofit fontScale="92500" lnSpcReduction="20000"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 Президента Российской Федерации от 28.12.2012 N 1688 «О некоторых мерах по реализации государственной политики в сфере защиты детей-сирот и детей, оставшихся без попечения родителей.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Российской Федерации от 18.05.2009 N 423 «Об отдельных вопросах осуществления опеки и попечительства в отношении несовершеннолетних граждан» (ред. от 10.02.2020).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 Правительства Российской Федерации от 22.03.2017 N 520-р (ред. от 18.03.2021) «Об утверждении Концепции развития системы профилактики безнадзорности и правонарушений несовершеннолетних на период до 2025 года» (вместе с «Планом мероприятий на 2021-2025 годы по реализации Концепции развития системы профилактики безнадзорности и правонарушений несовершеннолетних на период до 2025 года»).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09.09.2019 N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Р-93 "Об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примерного Положения о психолого-педагогическом консилиуме образовательной организации".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28.12.2020 N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Р-193 (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ред. от 26.09.2023) "Об утверждении методических рекомендаций по системе функционирования психологических служб в общеобразовательных организациях" (вместе с "Системой функционирования психологических служб в общеобразовательных организациях. Методические рекомендации").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 Правительства РФ от 29.05.2015 N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996-р «Об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Стратегии развития воспитания в Российской Федерации на период до 2025 года».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МВД России от 15.10.2013 N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845 (ред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от 31.12.2018) "Об утверждении Инструкции по организации деятельности подразделений по делам несовершеннолетних органов внутренних дел Российской Федерации" (Зарегистрировано в Минюсте России 06.02.2014 N 31238).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20.02.2020 N 59 "Об утверждении Порядка проведения социально-психологического тестирования обучающихся в общеобразовательных организациях и профессиональных образовательных организациях" (Зарегистрировано в Минюсте России 26.05.2020 N 58468).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 Правительства РФ от 26.04.2021 N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1058-р «Об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комплекса мер до 2025 года по совершенствованию системы профилактики суицида среди несовершеннолетних».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 Правительства РФ от 31.03.2022 N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678-р (ред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от 15.05.2023) «Об утверждении Концепции развития дополнительного образования детей и признании утратившим силу Распоряжения Правительства РФ от 04.09.2014 N 1726-р» (вместе с "Концепцией развития дополнительного образования детей до 2030 года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").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422976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1850" y="282012"/>
            <a:ext cx="10515600" cy="29055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уровень 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831850" y="803305"/>
            <a:ext cx="10515600" cy="5286346"/>
          </a:xfrm>
        </p:spPr>
        <p:txBody>
          <a:bodyPr>
            <a:noAutofit/>
          </a:bodyPr>
          <a:lstStyle/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28.04.2016 N 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АК-923/07 "О 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направлении методических 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рекомендаций« (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вместе с "Методическими рекомендациями по вопросам совершенствования индивидуальной профилактической работы с обучающимися с 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девиантным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поведением").</a:t>
            </a: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23.08.2021 N 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07-4715 "О 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направлении методических 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рекомендаций" (вместе с "Примерным положением об учете отдельных категорий несовершеннолетних в образовательных организациях").</a:t>
            </a: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Минтруда России от 30.01.2023 N 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53н "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профессионального стандарта "Специалист в области воспитания" (Зарегистрировано в Минюсте России 03.03.2023 N 72520). </a:t>
            </a: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Форма: Должностная инструкция социального педагога (профессиональный стандарт "Специалист в области воспитания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") (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Подготовлен для системы 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КонсультантПлюс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2024). </a:t>
            </a: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23.01.2020 N 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МР-42/02 "О 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направлении целевой модели наставничества и методических рекомендаций" (вместе с "Методическими рекомендациями по внедрению методологии (целевой модели) наставничества обучающихся для организаций, осуществляющих образовательную деятельность по общеобразовательным, дополнительным общеобразовательным и программам среднего профессионального образования, в том числе с применением лучших практик обмена опытом между обучающимися").</a:t>
            </a: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Информационное письмо о практике применения к обучающимся в организациях, осуществляющих образовательную деятельность, мер дисциплинарного взыскания, установленных Порядком применения к обучающимся и снятия с обучающихся мер дисциплинарного взыскания, утвержденным приказом Министерства образования и науки Российской Федерации от 15 марта 2013г. № 185, в части применения критериев оценки учащихся, мотивирующих их к здоровому образу жизни. </a:t>
            </a: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Министерства образования и науки Российской Федерации, Министерства внутренних дел Российской Федерации, Федеральной службы по контролю за оборотом наркотиков от 21.09.2005 № ВФ-1376/06 «Об организации  работы по предупреждению и пресечению правонарушений, связанных с незаконным оборотом наркотиков, в образовательных учреждениях.</a:t>
            </a:r>
          </a:p>
          <a:p>
            <a:pPr>
              <a:lnSpc>
                <a:spcPct val="100000"/>
              </a:lnSpc>
            </a:pPr>
            <a:endParaRPr lang="ru-RU" sz="1300" dirty="0"/>
          </a:p>
        </p:txBody>
      </p:sp>
    </p:spTree>
    <p:extLst>
      <p:ext uri="{BB962C8B-B14F-4D97-AF65-F5344CB8AC3E}">
        <p14:creationId xmlns:p14="http://schemas.microsoft.com/office/powerpoint/2010/main" val="1432958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8744" y="418744"/>
            <a:ext cx="11126624" cy="5964964"/>
          </a:xfrm>
        </p:spPr>
        <p:txBody>
          <a:bodyPr>
            <a:normAutofit fontScale="85000" lnSpcReduction="1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Министерства образования и науки Российской Федерации от 01.12.2015 № ВК-2969/07 «О направлении методических рекомендаций» (вместе с «Методическими рекомендациями о порядке признания несовершеннолетних и семей находящимися в социально опасном положении и организации с ними индивидуальной профилактической работы.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Министерства образования и науки Российской Федерации от 18.01.2016 № 07-149 «О направлении методических рекомендаций» (вместе с методическими рекомендациями по профилактике суицида).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Министерства образования и науки Российской Федерации от 14.04.2016 № 07-1545 «О направлении порядка взаимодействия» (вместе с примерным порядком взаимодействия органов и учреждений системы профилактики безнадзорности и правонарушений несовершеннолетних, а также иных организаций по вопросам осуществления профилактики самовольных уходов детей из семей и государственных организаций, содействию их розыска, а также проведения социально-реабилитационной работы с детьми.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просвещения Российской Федерации рекомендации по организации профилактической работы в образовательных организациях с целью предупреждения возникновения рисков совершения противоправных деяний несовершеннолетних иностранных граждан и в отношении них, в том числе с учетом национального и религиозного фактора от 12.05.2023 № АБ-2071/07.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</a:t>
            </a:r>
            <a:r>
              <a:rPr lang="ru-RU" sz="1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РФ от 10.03.2009 N </a:t>
            </a:r>
            <a:r>
              <a:rPr lang="ru-RU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06-224 «Об 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в субъектах Российской Федерации работы по профилактике жестокого обращения с детьми» (вместе с "Рекомендациями об организации в субъектах Российской Федерации работы по профилактике жестокого обращения с детьми</a:t>
            </a:r>
            <a:r>
              <a:rPr lang="ru-RU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"Концепция профилактики употребления </a:t>
            </a:r>
            <a:r>
              <a:rPr lang="ru-RU" sz="1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психоактивных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веществ в образовательной среде на период до 2025 года</a:t>
            </a:r>
            <a:r>
              <a:rPr lang="ru-RU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"(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утв. </a:t>
            </a:r>
            <a:r>
              <a:rPr lang="ru-RU" sz="1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15.06.2021).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Методическое письмо Министерства просвещения Российской Федерации о профилактике жестокого обращения с пожилыми людьми (от 22.11.2023 №06-2170).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Информационное письмо Министерства просвещения Российской Федерации о мерах обеспечения соблюдения запрета на курение табака, потребления </a:t>
            </a:r>
            <a:r>
              <a:rPr lang="ru-RU" sz="1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никотинсодержащей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продукции или использования кальянов на территориях и в помещениях, предназначенных для оказания образовательных услуг от 31.05.2023 №07-3002</a:t>
            </a:r>
            <a:r>
              <a:rPr lang="ru-RU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Информационные материалы Министерства просвещения Российской Федерации об административной и иной ответственности за нарушение установленного федеральным законом запрета курения табака, потребления </a:t>
            </a:r>
            <a:r>
              <a:rPr lang="ru-RU" sz="1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никотинсодержащей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продукции или использования кальянов на территориях и в помещениях, предназначенных для оказания образовательных услуг от 27.09.2023 №07-5477.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6699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7290" y="478565"/>
            <a:ext cx="11126624" cy="5964964"/>
          </a:xfrm>
        </p:spPr>
        <p:txBody>
          <a:bodyPr>
            <a:normAutofit fontScale="6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ru-RU" sz="13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Министерства образования и науки Российской Федерации от 23.08.2017 № ТС-702/07 «О направлении методических рекомендаций» (вместе с «Методическими рекомендациями по совершенствованию межведомственного взаимодействия органов и учреждений системы профилактики безнадзорности и правонарушений несовершеннолетних по вопросам организации профилактической работы с семьями, находящимися в социально опасном положении».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Министерства образования и науки Российской Федерации от 19.12.2017 № 07-7453 «О направлении методических рекомендаций» (вместе с «Рекомендациями по совершенствованию работы с детьми, состоящими на различных видах учета в органах и учреждениях системы профилактики безнадзорности и правонарушений несовершеннолетних, на основе имеющихся лучших практик данной работы и анализа информации об образовательных организациях, в которых преимущественно обучаются указанные лица», «Рекомендациями по стимулированию вовлечения детей, состоящих на различных видах учета, в общественно значимые мероприятия, в том числе в добровольческую и волонтерскую деятельность»).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Министерства образования и науки Российской Федерации от 27.08.2018 № 07-5310 «О направлении Примерного порядка» (вместе с Примерным порядком межведомственного взаимодействия по вопросам выявления, предупреждения и устранения нарушения прав и законных интересов несовершеннолетних).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Министерства Просвещения Российской Федерации от 10.10.2018 № 07-738 «О раннем выявлении незаконного потребления наркотических средств и психотропных веществ у обучающихся».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Министерства здравоохранения Российской Федерации от 06.03.2020 № 15-2/2-2645 «О направлении методических рекомендаций» (вместе с методическими рекомендациями «Суицидальное поведение несовершеннолетних (профилактические аспекты)».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Министерства просвещения Российской Федерации от 30.10.2020 № 07-6586 «О направлении информации» (вместе с «Рекомендациями по проведению в образовательных организациях субъектов Российской Федерации мероприятий для родителей (законных представителей) по формированию культуры профилактики суицидального поведения несовершеннолетних с освещением вопросов, касающихся психологических особенностей развития детей и подростков, факторов поведения, необходимости своевременного обращения к психологам и психиатрам в случаях неадекватного или резко изменившегося поведения несовершеннолетнего»).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Министерства просвещения Российской Федерации от 12.11.2021 № 07-6757 «О направлении методических рекомендаций» (вместе с Методическими рекомендациями о типовых формах и порядке взаимодействия органов и учреждений системы профилактики безнадзорности и правонарушений несовершеннолетних).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ФГБУ «ФИОКО» от 20.12.2021 № 02-21/788 «О методических рекомендациях» (вместе с методическими рекомендациями по организации воспитательной работы в образовательных организациях субъектов Российской Федерации с учётом специфики региона (Ярославская область) и методическими рекомендациями по профилактике и предупреждению деструктивного поведения подростков и молодёжи в образовательных организациях регионов).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0413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97667" y="341832"/>
            <a:ext cx="10515600" cy="29055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уровень </a:t>
            </a:r>
            <a:endParaRPr lang="ru-RU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333285" y="803304"/>
            <a:ext cx="11408635" cy="5751319"/>
          </a:xfrm>
        </p:spPr>
        <p:txBody>
          <a:bodyPr>
            <a:no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Ярославской области «О профилактике правонарушений в Ярославской области» от 5 мая 2006 года N 20-з (с изменениями на 12.10.2023г).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Ярославской области от 08.10.2009 № 50-з «О гарантиях прав ребенка в Ярославской области».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Ярославской области «О временных мерах социальной поддержки граждан, имеющих детей» от 28.11.2011 года N 45-з (с изменениями от 12.05.2021г).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Ярославской области от 12.09.2012 № 856-п «О Порядке межведомственного взаимодействия по сопровождению семей, с детьми, нуждающихся в государственной поддержке».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Ярославской области «О мерах социальной поддержки членов семей граждан, призванных на военную службу по мобилизации» (принят 25.10.2022г Ярославской областной думой).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по проведению в образовательных организациях с обучающимися профилактических мероприятий, направленных на формирование у них позитивного мышления, принципов здорового образа жизни, предупреждение суицидального поведения от 20.7.2023 №01-12/91 Центр профессиональной ориентации и психологический поддержки ГУ ЯО 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ЦПОиПП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«Ресурс» г. Ярославль.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образования Ярославской области, информационно-методические материалы по организации профилактической работы в образовательных организациях, реализующих основные общеобразовательные программы начального общего, основного общего и среднего общего образования, а также в профессиональных образовательных организациях по вопросам предотвращения распространения идеологического воздействия террористических течений на обучающихся от 24.10.2023 №24-9012/2023г.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образования Ярославской области, методические и информационные материалы, направленные на профилактику вовлечения подростков в деструктивные субкультуры и несанкционированные массовые мероприятия, подготовленные 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Минпросвещением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совместно с АНО «Центр изучения и сетевого мониторинга молодежной среды», для использования в проведении профилактической работы от 03.05.2023 ИХ №24-3938/2023г.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для педагогических и руководящих работников общеобразовательных организаций по особенностям выявления и профилактики деструктивного поведения обучающихся, подверженных воздействию террористической и иной радикальной идеологии, разработанные федеральным государственным бюджетным образовательным учреждением высшего образования «Российский государственный педагогический университет им. А. Г. Герцена г. Санкт-Петербург 2023г. от 13.11.2023 №01-12/143 Центр профессиональной ориентации и психологический поддержки ГУ ЯО 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ЦПОиПП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«Ресурс» г. Ярославль.</a:t>
            </a:r>
          </a:p>
          <a:p>
            <a:endParaRPr lang="ru-RU" sz="1300" dirty="0"/>
          </a:p>
        </p:txBody>
      </p:sp>
    </p:spTree>
    <p:extLst>
      <p:ext uri="{BB962C8B-B14F-4D97-AF65-F5344CB8AC3E}">
        <p14:creationId xmlns:p14="http://schemas.microsoft.com/office/powerpoint/2010/main" val="2745914589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907</TotalTime>
  <Words>3220</Words>
  <Application>Microsoft Office PowerPoint</Application>
  <PresentationFormat>Широкоэкранный</PresentationFormat>
  <Paragraphs>111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Corbel</vt:lpstr>
      <vt:lpstr>Times New Roman</vt:lpstr>
      <vt:lpstr>Базис</vt:lpstr>
      <vt:lpstr>Организация и проведение СПТ учащихся использование результатов тестирования я. Эффективное в практике профилактической работы школы          г. Гаврилов-ям 24 июня 2024</vt:lpstr>
      <vt:lpstr>Презентация PowerPoint</vt:lpstr>
      <vt:lpstr>Нормативно-правовые документы, регламентирующие вопросы профилактики безнадзорности и правонарушений несовершеннолетних </vt:lpstr>
      <vt:lpstr>Федеральный уровень </vt:lpstr>
      <vt:lpstr>Презентация PowerPoint</vt:lpstr>
      <vt:lpstr>Федеральный уровень </vt:lpstr>
      <vt:lpstr>Презентация PowerPoint</vt:lpstr>
      <vt:lpstr>Презентация PowerPoint</vt:lpstr>
      <vt:lpstr>Региональный уровень </vt:lpstr>
      <vt:lpstr>Презентация PowerPoint</vt:lpstr>
      <vt:lpstr>Презентация PowerPoint</vt:lpstr>
      <vt:lpstr>  Локальные нормативные акты, документы школьный уровень 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DirSCH</dc:creator>
  <cp:lastModifiedBy>Пользователь</cp:lastModifiedBy>
  <cp:revision>31</cp:revision>
  <dcterms:created xsi:type="dcterms:W3CDTF">2024-06-18T05:46:05Z</dcterms:created>
  <dcterms:modified xsi:type="dcterms:W3CDTF">2024-08-30T10:50:34Z</dcterms:modified>
</cp:coreProperties>
</file>