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32" r:id="rId2"/>
    <p:sldId id="333" r:id="rId3"/>
    <p:sldId id="339" r:id="rId4"/>
    <p:sldId id="318" r:id="rId5"/>
    <p:sldId id="334" r:id="rId6"/>
    <p:sldId id="336" r:id="rId7"/>
    <p:sldId id="363" r:id="rId8"/>
    <p:sldId id="340" r:id="rId9"/>
    <p:sldId id="256" r:id="rId10"/>
    <p:sldId id="341" r:id="rId11"/>
    <p:sldId id="343" r:id="rId12"/>
    <p:sldId id="345" r:id="rId13"/>
    <p:sldId id="346" r:id="rId14"/>
    <p:sldId id="347" r:id="rId15"/>
    <p:sldId id="357" r:id="rId16"/>
    <p:sldId id="358" r:id="rId17"/>
    <p:sldId id="360" r:id="rId18"/>
    <p:sldId id="350" r:id="rId19"/>
    <p:sldId id="362" r:id="rId20"/>
    <p:sldId id="351" r:id="rId21"/>
    <p:sldId id="356" r:id="rId22"/>
    <p:sldId id="352" r:id="rId23"/>
    <p:sldId id="353" r:id="rId24"/>
    <p:sldId id="354" r:id="rId25"/>
    <p:sldId id="355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7C2B"/>
    <a:srgbClr val="039734"/>
    <a:srgbClr val="A50021"/>
    <a:srgbClr val="FFFFCC"/>
    <a:srgbClr val="800000"/>
    <a:srgbClr val="FFFF00"/>
    <a:srgbClr val="003300"/>
    <a:srgbClr val="FF3300"/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212" autoAdjust="0"/>
    <p:restoredTop sz="94660"/>
  </p:normalViewPr>
  <p:slideViewPr>
    <p:cSldViewPr>
      <p:cViewPr varScale="1">
        <p:scale>
          <a:sx n="69" d="100"/>
          <a:sy n="69" d="100"/>
        </p:scale>
        <p:origin x="-2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C0DEE6F-D0AC-47DF-BB8A-F593260EB8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36A42-57C0-4AD6-81B0-0B98E7F28C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D7F4D1-28D4-4A1B-A867-3D73B51D96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D4B700-0E45-4732-8E6E-654105500F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3D853-C94E-4E36-91D4-A4EE6C3312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AF9A4-762D-466A-9E34-1B459E15D8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76A19E-D3BF-45F2-94E3-161511D319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36B04-1C46-423F-A8A6-A3DDAA87C9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F2A52-D33A-4715-986B-2681147FBC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F5B29-FCAD-4B49-9F93-D469E1DD55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31805-32A0-4742-8325-F3F33148D9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B88DA3-551E-401B-9C0B-EFDCB47D7F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84000">
              <a:srgbClr val="CC3300">
                <a:alpha val="26000"/>
              </a:srgbClr>
            </a:gs>
            <a:gs pos="50000">
              <a:srgbClr val="FFFFCC"/>
            </a:gs>
            <a:gs pos="100000">
              <a:srgbClr val="CC33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727B5F2-6026-4E5A-8328-BBBF90A607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85800" y="404813"/>
            <a:ext cx="7772400" cy="792162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</a:rPr>
              <a:t>Муниципальное образовательное бюджетное учреждение </a:t>
            </a:r>
            <a:br>
              <a:rPr lang="ru-RU" sz="2000" dirty="0" smtClean="0">
                <a:latin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</a:rPr>
              <a:t>средняя общеобразовательная школа №2</a:t>
            </a:r>
            <a:br>
              <a:rPr lang="ru-RU" sz="2000" dirty="0" smtClean="0">
                <a:latin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</a:rPr>
              <a:t>г. Гаврилов-Ям</a:t>
            </a:r>
            <a:endParaRPr lang="ru-RU" sz="2000" dirty="0" smtClean="0"/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484313"/>
            <a:ext cx="6400800" cy="1296987"/>
          </a:xfrm>
        </p:spPr>
        <p:txBody>
          <a:bodyPr/>
          <a:lstStyle/>
          <a:p>
            <a:r>
              <a:rPr lang="ru-RU" b="1" smtClean="0"/>
              <a:t>Технология медиации в образовательном процессе</a:t>
            </a:r>
          </a:p>
        </p:txBody>
      </p:sp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5219700" y="5320398"/>
            <a:ext cx="39243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Педагог-психолог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Барабанова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М.Г.</a:t>
            </a:r>
            <a:endParaRPr lang="ru-RU" dirty="0">
              <a:ea typeface="Calibri" pitchFamily="34" charset="0"/>
              <a:cs typeface="Times New Roman" pitchFamily="18" charset="0"/>
            </a:endParaRPr>
          </a:p>
          <a:p>
            <a:pPr algn="just" eaLnBrk="0" hangingPunct="0"/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Учитель-логопед:    Каминская 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Е.Н.</a:t>
            </a:r>
            <a:endParaRPr lang="ru-RU" dirty="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053" name="Picture 7" descr="C:\Users\User\Desktop\фото\DSCN2854.JPG"/>
          <p:cNvPicPr>
            <a:picLocks noChangeAspect="1" noChangeArrowheads="1"/>
          </p:cNvPicPr>
          <p:nvPr/>
        </p:nvPicPr>
        <p:blipFill>
          <a:blip r:embed="rId2" cstate="print"/>
          <a:srcRect t="23553" r="10959"/>
          <a:stretch>
            <a:fillRect/>
          </a:stretch>
        </p:blipFill>
        <p:spPr bwMode="auto">
          <a:xfrm>
            <a:off x="395288" y="2997200"/>
            <a:ext cx="4608512" cy="312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Структура организации школьной службы примирения</a:t>
            </a: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539750" y="1628775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dirty="0" smtClean="0"/>
              <a:t>                            куратор</a:t>
            </a:r>
          </a:p>
          <a:p>
            <a:pPr>
              <a:buFontTx/>
              <a:buNone/>
            </a:pPr>
            <a:r>
              <a:rPr lang="ru-RU" dirty="0" smtClean="0"/>
              <a:t>                       (соц. педагог)</a:t>
            </a:r>
          </a:p>
          <a:p>
            <a:pPr>
              <a:buFontTx/>
              <a:buNone/>
            </a:pPr>
            <a:r>
              <a:rPr lang="ru-RU" dirty="0" smtClean="0"/>
              <a:t>                         </a:t>
            </a:r>
          </a:p>
          <a:p>
            <a:pPr>
              <a:buFontTx/>
              <a:buNone/>
            </a:pPr>
            <a:r>
              <a:rPr lang="ru-RU" dirty="0" smtClean="0"/>
              <a:t>                         медиаторы</a:t>
            </a:r>
          </a:p>
          <a:p>
            <a:pPr>
              <a:buFontTx/>
              <a:buNone/>
            </a:pPr>
            <a:endParaRPr lang="ru-RU" dirty="0" smtClean="0"/>
          </a:p>
          <a:p>
            <a:pPr>
              <a:buFontTx/>
              <a:buNone/>
            </a:pPr>
            <a:r>
              <a:rPr lang="ru-RU" dirty="0" smtClean="0"/>
              <a:t>учащиеся            педагоги      родители</a:t>
            </a:r>
          </a:p>
          <a:p>
            <a:pPr>
              <a:buFontTx/>
              <a:buNone/>
            </a:pPr>
            <a:r>
              <a:rPr lang="ru-RU" dirty="0" smtClean="0"/>
              <a:t> 7-10 классов       школы</a:t>
            </a:r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4356100" y="2708275"/>
            <a:ext cx="0" cy="7921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2700338" y="3933825"/>
            <a:ext cx="647700" cy="5746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5580063" y="3933825"/>
            <a:ext cx="647700" cy="6477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4355976" y="3861048"/>
            <a:ext cx="124" cy="79236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57200" y="763984"/>
            <a:ext cx="8229600" cy="1512888"/>
          </a:xfrm>
        </p:spPr>
        <p:txBody>
          <a:bodyPr/>
          <a:lstStyle/>
          <a:p>
            <a:pPr algn="l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деятельности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ШСП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 содействие профилактике правонарушений и социальной реабилитации участников конфликтных ситуаций.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457200" y="2099716"/>
            <a:ext cx="8229600" cy="4065588"/>
          </a:xfrm>
        </p:spPr>
        <p:txBody>
          <a:bodyPr/>
          <a:lstStyle/>
          <a:p>
            <a:pPr>
              <a:buFontTx/>
              <a:buNone/>
            </a:pPr>
            <a:r>
              <a:rPr lang="ru-RU" sz="2400" dirty="0" smtClean="0"/>
              <a:t> </a:t>
            </a:r>
          </a:p>
          <a:p>
            <a:pPr>
              <a:buFontTx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Задачи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деятельности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ШСП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Agency FB" pitchFamily="34" charset="0"/>
              <a:buChar char="—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проведение примирительных программ для         участников школьных конфликтов; </a:t>
            </a:r>
          </a:p>
          <a:p>
            <a:pPr>
              <a:buFont typeface="Agency FB" pitchFamily="34" charset="0"/>
              <a:buChar char="—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обучение школьников методам урегулирования конфликтов.</a:t>
            </a:r>
          </a:p>
          <a:p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medi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924944"/>
            <a:ext cx="3816350" cy="358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333375"/>
            <a:ext cx="7313612" cy="1143000"/>
          </a:xfrm>
        </p:spPr>
        <p:txBody>
          <a:bodyPr/>
          <a:lstStyle/>
          <a:p>
            <a:pPr eaLnBrk="1" hangingPunct="1"/>
            <a:r>
              <a:rPr lang="ru-RU" b="1" dirty="0" smtClean="0"/>
              <a:t> </a:t>
            </a:r>
            <a:endParaRPr lang="ru-RU" sz="3200" dirty="0" smtClean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3600" b="1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Принципы </a:t>
            </a:r>
            <a:r>
              <a:rPr lang="ru-RU" sz="3600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деятельности </a:t>
            </a:r>
            <a:r>
              <a:rPr lang="ru-RU" sz="3600" kern="0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ШСП</a:t>
            </a:r>
            <a:r>
              <a:rPr lang="ru-RU" sz="3600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</a:p>
        </p:txBody>
      </p:sp>
      <p:sp>
        <p:nvSpPr>
          <p:cNvPr id="13317" name="Содержимое 2"/>
          <p:cNvSpPr>
            <a:spLocks noGrp="1"/>
          </p:cNvSpPr>
          <p:nvPr>
            <p:ph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>
              <a:buFont typeface="Agency FB" pitchFamily="34" charset="0"/>
              <a:buChar char="—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Добровольность</a:t>
            </a:r>
          </a:p>
          <a:p>
            <a:pPr>
              <a:buFont typeface="Agency FB" pitchFamily="34" charset="0"/>
              <a:buChar char="—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Конфиденциальность</a:t>
            </a:r>
          </a:p>
          <a:p>
            <a:pPr>
              <a:buFont typeface="Agency FB" pitchFamily="34" charset="0"/>
              <a:buChar char="—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Нейтральность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3"/>
          <p:cNvSpPr>
            <a:spLocks noChangeArrowheads="1"/>
          </p:cNvSpPr>
          <p:nvPr/>
        </p:nvSpPr>
        <p:spPr bwMode="auto">
          <a:xfrm>
            <a:off x="323528" y="692696"/>
            <a:ext cx="374441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заимоотношения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между детьми происходят через самих детей</a:t>
            </a:r>
          </a:p>
        </p:txBody>
      </p:sp>
      <p:sp>
        <p:nvSpPr>
          <p:cNvPr id="14339" name="Прямоугольник 4"/>
          <p:cNvSpPr>
            <a:spLocks noChangeArrowheads="1"/>
          </p:cNvSpPr>
          <p:nvPr/>
        </p:nvSpPr>
        <p:spPr bwMode="auto">
          <a:xfrm>
            <a:off x="4572000" y="4725144"/>
            <a:ext cx="432048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едиаторы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 кураторы являются одной командой</a:t>
            </a:r>
          </a:p>
        </p:txBody>
      </p:sp>
      <p:pic>
        <p:nvPicPr>
          <p:cNvPr id="14340" name="Рисунок 5" descr="C:\Users\User\Desktop\фото\DSCN28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06205" y="548680"/>
            <a:ext cx="448627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Рисунок 6" descr="C:\Users\User\Desktop\фото\DSCN28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852762"/>
            <a:ext cx="4105275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Как функционирует ШСП: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4929411"/>
          </a:xfrm>
        </p:spPr>
        <p:txBody>
          <a:bodyPr/>
          <a:lstStyle/>
          <a:p>
            <a:pPr marL="0" indent="0" algn="ctr">
              <a:buFont typeface="Agency FB" pitchFamily="34" charset="0"/>
              <a:buChar char="—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проводит презентации для педагогов, родителей, учащихся</a:t>
            </a:r>
            <a:r>
              <a:rPr lang="ru-RU" sz="2800" dirty="0" smtClean="0"/>
              <a:t>;</a:t>
            </a:r>
          </a:p>
          <a:p>
            <a:pPr>
              <a:buFontTx/>
              <a:buNone/>
            </a:pPr>
            <a:r>
              <a:rPr lang="ru-RU" sz="2000" dirty="0" smtClean="0"/>
              <a:t> </a:t>
            </a:r>
          </a:p>
          <a:p>
            <a:endParaRPr lang="ru-RU" sz="2000" dirty="0" smtClean="0"/>
          </a:p>
          <a:p>
            <a:endParaRPr lang="ru-RU" sz="2000" dirty="0" smtClean="0"/>
          </a:p>
        </p:txBody>
      </p:sp>
      <p:pic>
        <p:nvPicPr>
          <p:cNvPr id="15364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4214813"/>
            <a:ext cx="4032250" cy="245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Рисунок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4365625"/>
            <a:ext cx="3671888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Рисунок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213" y="1989138"/>
            <a:ext cx="345757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функционирует ШСП:</a:t>
            </a:r>
            <a:endParaRPr lang="ru-RU" dirty="0" smtClean="0"/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pPr algn="ctr">
              <a:buFont typeface="Agency FB" pitchFamily="34" charset="0"/>
              <a:buChar char="—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выступает на педагогических советах, заседаниях  совета профилактики;</a:t>
            </a:r>
          </a:p>
        </p:txBody>
      </p:sp>
      <p:pic>
        <p:nvPicPr>
          <p:cNvPr id="16388" name="Рисунок 3" descr="C:\Users\User\Desktop\фото\DSCN2822.JPG"/>
          <p:cNvPicPr>
            <a:picLocks noChangeAspect="1" noChangeArrowheads="1"/>
          </p:cNvPicPr>
          <p:nvPr/>
        </p:nvPicPr>
        <p:blipFill>
          <a:blip r:embed="rId2" cstate="print"/>
          <a:srcRect l="19562" t="24786" r="14056"/>
          <a:stretch>
            <a:fillRect/>
          </a:stretch>
        </p:blipFill>
        <p:spPr bwMode="auto">
          <a:xfrm>
            <a:off x="395536" y="2780928"/>
            <a:ext cx="394335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Рисунок 4" descr="C:\Users\User\Desktop\фото\DSCN2823.JPG"/>
          <p:cNvPicPr>
            <a:picLocks noChangeAspect="1" noChangeArrowheads="1"/>
          </p:cNvPicPr>
          <p:nvPr/>
        </p:nvPicPr>
        <p:blipFill>
          <a:blip r:embed="rId3" cstate="print"/>
          <a:srcRect t="17094" r="6841"/>
          <a:stretch>
            <a:fillRect/>
          </a:stretch>
        </p:blipFill>
        <p:spPr bwMode="auto">
          <a:xfrm>
            <a:off x="4754314" y="2780928"/>
            <a:ext cx="3994150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функционирует ШСП:</a:t>
            </a:r>
            <a:endParaRPr lang="ru-RU" dirty="0" smtClean="0"/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145088"/>
          </a:xfrm>
        </p:spPr>
        <p:txBody>
          <a:bodyPr/>
          <a:lstStyle/>
          <a:p>
            <a:pPr>
              <a:buFont typeface="Agency FB" pitchFamily="34" charset="0"/>
              <a:buChar char="—"/>
            </a:pPr>
            <a:r>
              <a:rPr lang="ru-RU" dirty="0" smtClean="0"/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издает информационные листки, буклеты;</a:t>
            </a:r>
          </a:p>
          <a:p>
            <a:endParaRPr lang="ru-RU" dirty="0" smtClean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72816"/>
            <a:ext cx="7632848" cy="48965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функционирует ШСП:</a:t>
            </a:r>
            <a:endParaRPr lang="ru-RU" dirty="0" smtClean="0"/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/>
          <a:lstStyle/>
          <a:p>
            <a:pPr>
              <a:buFont typeface="Agency FB" pitchFamily="34" charset="0"/>
              <a:buChar char="—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информация о конфликтных ситуациях  поступает от администрации и педагогов, а также от школьников и через «почтовый ящик».  </a:t>
            </a:r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18436" name="Рисунок 3" descr="C:\Users\User\Desktop\Zi-WKHEncx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068960"/>
            <a:ext cx="4752429" cy="3362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1"/>
          <p:cNvSpPr>
            <a:spLocks noChangeArrowheads="1"/>
          </p:cNvSpPr>
          <p:nvPr/>
        </p:nvSpPr>
        <p:spPr bwMode="auto">
          <a:xfrm>
            <a:off x="-36512" y="333375"/>
            <a:ext cx="43926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/>
              <a:t> МОБУ «СОШ № 2 г. Гаврилов-Ям»  </a:t>
            </a:r>
          </a:p>
          <a:p>
            <a:pPr algn="ctr"/>
            <a:r>
              <a:rPr lang="ru-RU" b="1" dirty="0"/>
              <a:t>ШКОЛЬНАЯ СЛУЖБА ПРИМЕРЕНИЯ </a:t>
            </a:r>
            <a:endParaRPr lang="ru-RU" dirty="0"/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340768"/>
            <a:ext cx="2305050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Прямоугольник 3"/>
          <p:cNvSpPr>
            <a:spLocks noChangeArrowheads="1"/>
          </p:cNvSpPr>
          <p:nvPr/>
        </p:nvSpPr>
        <p:spPr bwMode="auto">
          <a:xfrm>
            <a:off x="395288" y="3429000"/>
            <a:ext cx="3529012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dirty="0"/>
          </a:p>
          <a:p>
            <a:endParaRPr lang="ru-RU" dirty="0"/>
          </a:p>
          <a:p>
            <a:r>
              <a:rPr lang="ru-RU" dirty="0" smtClean="0"/>
              <a:t>КОНФЛИКТ </a:t>
            </a:r>
            <a:r>
              <a:rPr lang="ru-RU" dirty="0"/>
              <a:t>В ШКОЛЕ, ПУТИ ВЫХОДА ИЗ КОНФЛИКТНОЙ СИТУАЦИИ </a:t>
            </a:r>
          </a:p>
        </p:txBody>
      </p:sp>
      <p:sp>
        <p:nvSpPr>
          <p:cNvPr id="19461" name="Прямоугольник 4"/>
          <p:cNvSpPr>
            <a:spLocks noChangeArrowheads="1"/>
          </p:cNvSpPr>
          <p:nvPr/>
        </p:nvSpPr>
        <p:spPr bwMode="auto">
          <a:xfrm>
            <a:off x="0" y="5157788"/>
            <a:ext cx="4859338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dirty="0"/>
          </a:p>
          <a:p>
            <a:endParaRPr lang="ru-RU" dirty="0"/>
          </a:p>
          <a:p>
            <a:r>
              <a:rPr lang="ru-RU" dirty="0"/>
              <a:t> Памятка медиатора ШСП</a:t>
            </a:r>
            <a:r>
              <a:rPr lang="ru-RU" dirty="0" smtClean="0"/>
              <a:t>________ </a:t>
            </a:r>
            <a:endParaRPr lang="ru-RU" dirty="0"/>
          </a:p>
        </p:txBody>
      </p:sp>
      <p:sp>
        <p:nvSpPr>
          <p:cNvPr id="19462" name="Rectangle 3"/>
          <p:cNvSpPr>
            <a:spLocks noChangeArrowheads="1"/>
          </p:cNvSpPr>
          <p:nvPr/>
        </p:nvSpPr>
        <p:spPr bwMode="auto">
          <a:xfrm>
            <a:off x="4319910" y="332656"/>
            <a:ext cx="4788594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>
              <a:buFont typeface="Agency FB" pitchFamily="34" charset="0"/>
              <a:buChar char="—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Не перебивать, у каждого есть возможность быть выслушанным до конца.</a:t>
            </a:r>
          </a:p>
          <a:p>
            <a:pPr eaLnBrk="0" hangingPunct="0">
              <a:buFont typeface="Agency FB" pitchFamily="34" charset="0"/>
              <a:buChar char="—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Не оскорблять, чтобы все чувствовали себя в безопасности.</a:t>
            </a:r>
          </a:p>
          <a:p>
            <a:pPr eaLnBrk="0" hangingPunct="0">
              <a:buFont typeface="Agency FB" pitchFamily="34" charset="0"/>
              <a:buChar char="—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Не рассказывать окружающим, что происходило на встрече (только результат или подписанный договор).</a:t>
            </a:r>
          </a:p>
          <a:p>
            <a:pPr eaLnBrk="0" hangingPunct="0">
              <a:buFont typeface="Agency FB" pitchFamily="34" charset="0"/>
              <a:buChar char="—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Каждый участник может при необходимости предложить сделать перерыв, перенести продолжение встречи на другой день.</a:t>
            </a:r>
          </a:p>
          <a:p>
            <a:pPr eaLnBrk="0" hangingPunct="0">
              <a:buFont typeface="Agency FB" pitchFamily="34" charset="0"/>
              <a:buChar char="—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Медиатор может поговорить с кем-то из участников наедине, а также участник – с  медиатором.</a:t>
            </a:r>
          </a:p>
          <a:p>
            <a:pPr eaLnBrk="0" hangingPunct="0">
              <a:buFont typeface="Agency FB" pitchFamily="34" charset="0"/>
              <a:buChar char="—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Встреча будет продолжаться столько времени, сколько участники сочтут нужным. По их желанию встреча может быть перенесена или продолжена в другое время.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90537"/>
          </a:xfrm>
        </p:spPr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Программа примирения состоит из:</a:t>
            </a:r>
          </a:p>
        </p:txBody>
      </p:sp>
      <p:pic>
        <p:nvPicPr>
          <p:cNvPr id="2048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36663" y="792088"/>
            <a:ext cx="6312238" cy="594928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2376264"/>
          </a:xfrm>
        </p:spPr>
        <p:txBody>
          <a:bodyPr/>
          <a:lstStyle/>
          <a:p>
            <a:pPr indent="539750" algn="l">
              <a:defRPr/>
            </a:pPr>
            <a:r>
              <a:rPr lang="ru-RU" sz="2800" b="1" kern="1200" dirty="0" smtClean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/>
            </a:r>
            <a:br>
              <a:rPr lang="ru-RU" sz="2800" b="1" kern="1200" dirty="0" smtClean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</a:br>
            <a:r>
              <a:rPr lang="ru-RU" sz="2800" b="1" kern="1200" dirty="0" smtClean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      Инклюзия</a:t>
            </a:r>
            <a:r>
              <a:rPr lang="ru-RU" sz="2800" kern="1200" dirty="0" smtClean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 – это процесс развития предельно доступного </a:t>
            </a:r>
            <a:r>
              <a:rPr lang="ru-RU" sz="2800" b="1" kern="1200" dirty="0" smtClean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образования</a:t>
            </a:r>
            <a:r>
              <a:rPr lang="ru-RU" sz="2800" kern="1200" dirty="0" smtClean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 для каждого в доступных </a:t>
            </a:r>
            <a:r>
              <a:rPr lang="ru-RU" sz="2800" b="1" kern="1200" dirty="0" smtClean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школах</a:t>
            </a:r>
            <a:r>
              <a:rPr lang="ru-RU" sz="2800" kern="1200" dirty="0" smtClean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 и </a:t>
            </a:r>
            <a:r>
              <a:rPr lang="ru-RU" sz="2800" b="1" kern="1200" dirty="0" smtClean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образовательных</a:t>
            </a:r>
            <a:r>
              <a:rPr lang="ru-RU" sz="2800" kern="1200" dirty="0" smtClean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 учреждениях, формирование процессов обучения с постановкой адекватных целей всех учеников.</a:t>
            </a:r>
            <a:r>
              <a:rPr lang="ru-RU" kern="1200" dirty="0" smtClean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/>
            </a:r>
            <a:br>
              <a:rPr lang="ru-RU" kern="1200" dirty="0" smtClean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</a:br>
            <a:endParaRPr lang="ru-RU" dirty="0"/>
          </a:p>
        </p:txBody>
      </p:sp>
      <p:pic>
        <p:nvPicPr>
          <p:cNvPr id="3075" name="Picture 2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9265" t="5692" r="7063" b="14038"/>
          <a:stretch>
            <a:fillRect/>
          </a:stretch>
        </p:blipFill>
        <p:spPr>
          <a:xfrm>
            <a:off x="1907704" y="2615684"/>
            <a:ext cx="4968552" cy="40536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ChangeArrowheads="1"/>
          </p:cNvSpPr>
          <p:nvPr/>
        </p:nvSpPr>
        <p:spPr bwMode="auto">
          <a:xfrm>
            <a:off x="395288" y="332728"/>
            <a:ext cx="8425184" cy="6264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ru-RU" sz="16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МОБУ СОШ № 2. г.Гаврилов-Ям</a:t>
            </a:r>
            <a:endParaRPr lang="ru-RU" sz="1600" dirty="0"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16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Примирительный договор</a:t>
            </a:r>
          </a:p>
          <a:p>
            <a:pPr algn="ctr" eaLnBrk="0" hangingPunct="0"/>
            <a:endParaRPr lang="ru-RU" sz="700" dirty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Имя, фамилия, отчество участников конфликта.</a:t>
            </a:r>
            <a:endParaRPr lang="ru-RU" sz="700" dirty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___________________________________________________________________________________________________________________________________________________________________________________________________________________</a:t>
            </a:r>
            <a:endParaRPr lang="ru-RU" sz="700" dirty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провели встречу, на которой обсудили следующую ситуацию</a:t>
            </a:r>
            <a:endParaRPr lang="ru-RU" sz="700" dirty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 и договорились, что</a:t>
            </a:r>
            <a:endParaRPr lang="ru-RU" sz="700" dirty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____________________________________________________________________________________________________________________________________________________________________________________________________________________</a:t>
            </a:r>
            <a:endParaRPr lang="ru-RU" sz="700" dirty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Проверять выполнение условий договора и уведомлять ведущих Программы Примирения об их успешном завершении будет</a:t>
            </a:r>
            <a:endParaRPr lang="ru-RU" sz="700" dirty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__________________________________________________________________________________________________________</a:t>
            </a:r>
            <a:endParaRPr lang="ru-RU" sz="700" dirty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Встреча для аналитической беседы состоится (место, дата, время)</a:t>
            </a:r>
            <a:r>
              <a:rPr lang="ru-RU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700" dirty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__________________________________________________________________________________________________________</a:t>
            </a:r>
            <a:endParaRPr lang="ru-RU" sz="700" dirty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Возмещение ущерба (требуется, не требуется; возможно, невозможно)________________________________________________________________________________________________________________________________________________________________________________________________________</a:t>
            </a:r>
            <a:endParaRPr lang="ru-RU" sz="700" dirty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Чтобы в дальнейшем подобное не повторилось, мы договорились сделать следующее</a:t>
            </a:r>
            <a:endParaRPr lang="ru-RU" sz="700" dirty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____________________________________________________________________________________________________________________________________________________________________________________________________________________</a:t>
            </a:r>
            <a:endParaRPr lang="ru-RU" sz="700" dirty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понимаем, что копия данного договора может быть передана  администрации и другим заинтересованным в решении лицам. Обсуждавшееся на примирительной встрече, медиатор никому сообщать не будет.</a:t>
            </a:r>
            <a:endParaRPr lang="ru-RU" sz="700" dirty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это соглашение не будет выполнено, а у нас останутся проблемы, мы согласны вернуться на медиацию.</a:t>
            </a:r>
            <a:endParaRPr lang="ru-RU" sz="700" dirty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Фамилии, имена и подписи</a:t>
            </a:r>
            <a:endParaRPr lang="ru-RU" sz="700" dirty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участников встречи; дата                                                            </a:t>
            </a:r>
            <a:endParaRPr lang="ru-RU" sz="700" dirty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_____________________________                    ___________________________    </a:t>
            </a:r>
            <a:endParaRPr lang="ru-RU" sz="700" dirty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_____________________________                    ___________________________</a:t>
            </a:r>
          </a:p>
          <a:p>
            <a:pPr eaLnBrk="0" hangingPunct="0"/>
            <a:r>
              <a:rPr lang="ru-RU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_____________________________                    ___________________________</a:t>
            </a:r>
            <a:r>
              <a:rPr lang="ru-RU" sz="700" dirty="0">
                <a:ea typeface="Calibri" pitchFamily="34" charset="0"/>
                <a:cs typeface="Times New Roman" pitchFamily="18" charset="0"/>
              </a:rPr>
              <a:t> </a:t>
            </a:r>
            <a:endParaRPr lang="ru-RU" dirty="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Содержимое 3" descr="C:\Users\User\Desktop\фото\DSCN2844.JPG"/>
          <p:cNvPicPr>
            <a:picLocks noGrp="1"/>
          </p:cNvPicPr>
          <p:nvPr>
            <p:ph idx="1"/>
          </p:nvPr>
        </p:nvPicPr>
        <p:blipFill>
          <a:blip r:embed="rId2" cstate="print"/>
          <a:srcRect l="16676" t="20726" r="17905" b="10896"/>
          <a:stretch>
            <a:fillRect/>
          </a:stretch>
        </p:blipFill>
        <p:spPr>
          <a:xfrm>
            <a:off x="179388" y="260350"/>
            <a:ext cx="4105275" cy="3240088"/>
          </a:xfrm>
        </p:spPr>
      </p:pic>
      <p:pic>
        <p:nvPicPr>
          <p:cNvPr id="22531" name="Рисунок 4" descr="C:\Users\User\Desktop\фото\DSCN2847.JPG"/>
          <p:cNvPicPr>
            <a:picLocks noChangeAspect="1" noChangeArrowheads="1"/>
          </p:cNvPicPr>
          <p:nvPr/>
        </p:nvPicPr>
        <p:blipFill>
          <a:blip r:embed="rId3" cstate="print"/>
          <a:srcRect l="12025" t="25641" r="21913"/>
          <a:stretch>
            <a:fillRect/>
          </a:stretch>
        </p:blipFill>
        <p:spPr bwMode="auto">
          <a:xfrm>
            <a:off x="4643438" y="260350"/>
            <a:ext cx="4176712" cy="324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Рисунок 5" descr="C:\Users\User\Desktop\фото\DSCN2848.JPG"/>
          <p:cNvPicPr>
            <a:picLocks noChangeAspect="1" noChangeArrowheads="1"/>
          </p:cNvPicPr>
          <p:nvPr/>
        </p:nvPicPr>
        <p:blipFill>
          <a:blip r:embed="rId4" cstate="print"/>
          <a:srcRect l="25014" t="15170" r="16943" b="11325"/>
          <a:stretch>
            <a:fillRect/>
          </a:stretch>
        </p:blipFill>
        <p:spPr bwMode="auto">
          <a:xfrm>
            <a:off x="250825" y="3573463"/>
            <a:ext cx="4033838" cy="308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Рисунок 6" descr="C:\Users\User\Desktop\фото\DSCN2834.JPG"/>
          <p:cNvPicPr>
            <a:picLocks noChangeAspect="1" noChangeArrowheads="1"/>
          </p:cNvPicPr>
          <p:nvPr/>
        </p:nvPicPr>
        <p:blipFill>
          <a:blip r:embed="rId5" cstate="print"/>
          <a:srcRect l="5452" t="10896" r="7643"/>
          <a:stretch>
            <a:fillRect/>
          </a:stretch>
        </p:blipFill>
        <p:spPr bwMode="auto">
          <a:xfrm>
            <a:off x="4643438" y="3573463"/>
            <a:ext cx="4165600" cy="313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Работа учащихся в ШСП позволяет </a:t>
            </a:r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784725"/>
          </a:xfrm>
        </p:spPr>
        <p:txBody>
          <a:bodyPr/>
          <a:lstStyle/>
          <a:p>
            <a:pPr>
              <a:buFont typeface="Agency FB" pitchFamily="34" charset="0"/>
              <a:buChar char="—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изменить отношение к себе;</a:t>
            </a:r>
          </a:p>
          <a:p>
            <a:pPr>
              <a:buFont typeface="Agency FB" pitchFamily="34" charset="0"/>
              <a:buChar char="—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видеть событие с разных сторон;</a:t>
            </a:r>
          </a:p>
          <a:p>
            <a:pPr>
              <a:buFont typeface="Agency FB" pitchFamily="34" charset="0"/>
              <a:buChar char="—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строить во время работы сложную коммуникацию между людьми с различными точками зрения;</a:t>
            </a:r>
          </a:p>
          <a:p>
            <a:pPr>
              <a:buFont typeface="Agency FB" pitchFamily="34" charset="0"/>
              <a:buChar char="—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отслеживать процессы, протекающие в их сообществе, и управлять ими;</a:t>
            </a:r>
          </a:p>
          <a:p>
            <a:pPr>
              <a:buFont typeface="Agency FB" pitchFamily="34" charset="0"/>
              <a:buChar char="—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возможность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самореализоваться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0" y="-18256"/>
            <a:ext cx="9144000" cy="1143000"/>
          </a:xfrm>
        </p:spPr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Ожидаемые результаты деятельности ШСП:</a:t>
            </a:r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/>
          <a:lstStyle/>
          <a:p>
            <a:pPr>
              <a:buFont typeface="Agency FB" pitchFamily="34" charset="0"/>
              <a:buChar char="—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воспитание установок толерантного сознания;</a:t>
            </a:r>
          </a:p>
          <a:p>
            <a:pPr>
              <a:buFont typeface="Agency FB" pitchFamily="34" charset="0"/>
              <a:buChar char="—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снижение конфликтности, профилактика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девиантного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поведения;</a:t>
            </a:r>
          </a:p>
          <a:p>
            <a:pPr>
              <a:buFont typeface="Agency FB" pitchFamily="34" charset="0"/>
              <a:buChar char="—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формирование и налаживание работы команды ученического самоуправления;</a:t>
            </a:r>
          </a:p>
          <a:p>
            <a:pPr>
              <a:buFont typeface="Agency FB" pitchFamily="34" charset="0"/>
              <a:buChar char="—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утверждение новой практики разрешения конфликтов в школьной среде;</a:t>
            </a:r>
          </a:p>
          <a:p>
            <a:pPr>
              <a:buFont typeface="Agency FB" pitchFamily="34" charset="0"/>
              <a:buChar char="—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обучение подростков основным навыкам работы с конфликтными ситуациями;</a:t>
            </a:r>
          </a:p>
          <a:p>
            <a:pPr>
              <a:buFont typeface="Agency FB" pitchFamily="34" charset="0"/>
              <a:buChar char="—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организация продуктивного сетевого взаимодействия с правовыми структурами.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Содержимое 2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3455987"/>
          </a:xfrm>
        </p:spPr>
        <p:txBody>
          <a:bodyPr/>
          <a:lstStyle/>
          <a:p>
            <a:pPr indent="377825">
              <a:buFontTx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Педагогическая профессия – одна из самых сложных на Земле (по причине сложности «материала», с которым работает учитель). Она отнимает много интеллектуальных и душевных сил, нервной энергии, времени. Поэтому в целях самосохранения постараемся всячески избегать конфликтов, если в их основе – не помеха делу, а лишь наши эмоции и оценки.</a:t>
            </a:r>
          </a:p>
          <a:p>
            <a:pPr>
              <a:buFontTx/>
              <a:buNone/>
            </a:pPr>
            <a:r>
              <a:rPr lang="ru-RU" sz="2400" dirty="0" smtClean="0"/>
              <a:t>                                </a:t>
            </a:r>
          </a:p>
        </p:txBody>
      </p:sp>
      <p:pic>
        <p:nvPicPr>
          <p:cNvPr id="25603" name="Рисунок 2" descr="prav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4005064"/>
            <a:ext cx="2448272" cy="2638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5170488"/>
          </a:xfrm>
        </p:spPr>
        <p:txBody>
          <a:bodyPr/>
          <a:lstStyle/>
          <a:p>
            <a:r>
              <a:rPr lang="ru-RU" sz="6600" dirty="0" smtClean="0"/>
              <a:t>Спасибо за внимание.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1435100" y="-100013"/>
            <a:ext cx="7499350" cy="1143001"/>
          </a:xfrm>
        </p:spPr>
        <p:txBody>
          <a:bodyPr/>
          <a:lstStyle/>
          <a:p>
            <a:r>
              <a:rPr lang="ru-RU" smtClean="0"/>
              <a:t>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60322" y="404660"/>
          <a:ext cx="8604448" cy="3528395"/>
        </p:xfrm>
        <a:graphic>
          <a:graphicData uri="http://schemas.openxmlformats.org/drawingml/2006/table">
            <a:tbl>
              <a:tblPr/>
              <a:tblGrid>
                <a:gridCol w="5704142"/>
                <a:gridCol w="2900306"/>
              </a:tblGrid>
              <a:tr h="5936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Категория обучающихся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72" marR="44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2014-2015уч</a:t>
                      </a:r>
                      <a:r>
                        <a:rPr lang="ru-RU" sz="2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год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72" marR="44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03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Всего</a:t>
                      </a:r>
                      <a:r>
                        <a:rPr lang="ru-RU" sz="24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обучающихся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72" marR="44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315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72" marR="44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11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Дети с </a:t>
                      </a:r>
                      <a:r>
                        <a:rPr lang="ru-RU" sz="2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ограниченными</a:t>
                      </a:r>
                      <a:r>
                        <a:rPr lang="ru-RU" sz="24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возможностями здоровья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72" marR="44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163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72" marR="44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3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Дети-инвалиды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72" marR="44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72" marR="44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3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Дети из многодетных семей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72" marR="44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63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72" marR="44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Дети из опекаемых семей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72" marR="44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72" marR="44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0825" y="4247894"/>
          <a:ext cx="8604448" cy="2137890"/>
        </p:xfrm>
        <a:graphic>
          <a:graphicData uri="http://schemas.openxmlformats.org/drawingml/2006/table">
            <a:tbl>
              <a:tblPr/>
              <a:tblGrid>
                <a:gridCol w="3430177"/>
                <a:gridCol w="2365959"/>
                <a:gridCol w="2808312"/>
              </a:tblGrid>
              <a:tr h="4439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72" marR="44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Дети</a:t>
                      </a:r>
                      <a:endParaRPr lang="ru-RU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72" marR="44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Семьи 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72" marR="44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5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Внутришкольный</a:t>
                      </a:r>
                      <a:r>
                        <a:rPr lang="ru-RU" sz="2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учет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72" marR="44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72" marR="44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72" marR="44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ПДН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72" marR="44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72" marR="44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-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72" marR="44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КДН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72" marR="44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72" marR="44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72" marR="44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УСЗНиТ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72" marR="44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72" marR="44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4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72" marR="44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333375"/>
            <a:ext cx="8642350" cy="2663825"/>
          </a:xfrm>
        </p:spPr>
        <p:txBody>
          <a:bodyPr/>
          <a:lstStyle/>
          <a:p>
            <a:pPr indent="377825" eaLnBrk="1" hangingPunct="1">
              <a:buFontTx/>
              <a:buNone/>
            </a:pPr>
            <a:r>
              <a:rPr lang="ru-RU" sz="2800" dirty="0" smtClean="0"/>
              <a:t>   В школе собраны дети из разных социальных слоев, разных национальностей, разных стилей воспитания и т.д., что создает потенциально конфликтную среду, в которой школьники обязаны находиться значительную часть своего времени.</a:t>
            </a:r>
          </a:p>
          <a:p>
            <a:pPr eaLnBrk="1" hangingPunct="1">
              <a:buFontTx/>
              <a:buNone/>
            </a:pPr>
            <a:endParaRPr lang="ru-RU" sz="2800" dirty="0" smtClean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 l="18808" t="27730" b="9785"/>
          <a:stretch>
            <a:fillRect/>
          </a:stretch>
        </p:blipFill>
        <p:spPr bwMode="auto">
          <a:xfrm>
            <a:off x="900113" y="3441700"/>
            <a:ext cx="7056437" cy="303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57200" y="418654"/>
            <a:ext cx="8229600" cy="994122"/>
          </a:xfrm>
        </p:spPr>
        <p:txBody>
          <a:bodyPr/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800" dirty="0" smtClean="0"/>
              <a:t>ШКОЛЬНЫЕ конфликты и причины их возникновения</a:t>
            </a:r>
          </a:p>
        </p:txBody>
      </p:sp>
      <p:pic>
        <p:nvPicPr>
          <p:cNvPr id="614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73238" y="2061170"/>
            <a:ext cx="5597525" cy="4248150"/>
          </a:xfrm>
          <a:noFill/>
        </p:spPr>
      </p:pic>
      <p:sp>
        <p:nvSpPr>
          <p:cNvPr id="6148" name="Прямоугольник 4"/>
          <p:cNvSpPr>
            <a:spLocks noChangeArrowheads="1"/>
          </p:cNvSpPr>
          <p:nvPr/>
        </p:nvSpPr>
        <p:spPr bwMode="auto">
          <a:xfrm>
            <a:off x="971550" y="5300663"/>
            <a:ext cx="74168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  <a:p>
            <a:r>
              <a:rPr lang="ru-RU" sz="2400" b="1"/>
              <a:t> </a:t>
            </a:r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2376264"/>
          </a:xfrm>
        </p:spPr>
        <p:txBody>
          <a:bodyPr/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Все школьные конфликты можно разделить на 3 группы: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457200" y="2215405"/>
            <a:ext cx="8229600" cy="4525963"/>
          </a:xfrm>
        </p:spPr>
        <p:txBody>
          <a:bodyPr/>
          <a:lstStyle/>
          <a:p>
            <a:pPr>
              <a:buFont typeface="Agency FB" pitchFamily="34" charset="0"/>
              <a:buChar char="—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Ученик-ученик</a:t>
            </a:r>
          </a:p>
          <a:p>
            <a:pPr>
              <a:buFont typeface="Agency FB" pitchFamily="34" charset="0"/>
              <a:buChar char="—"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gency FB" pitchFamily="34" charset="0"/>
              <a:buChar char="—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Учитель-ученик</a:t>
            </a:r>
          </a:p>
          <a:p>
            <a:pPr>
              <a:buFont typeface="Agency FB" pitchFamily="34" charset="0"/>
              <a:buChar char="—"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gency FB" pitchFamily="34" charset="0"/>
              <a:buChar char="—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Учитель-родитель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0" y="-4397375"/>
            <a:ext cx="576263" cy="1000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ru-RU" sz="2800">
              <a:solidFill>
                <a:srgbClr val="000000"/>
              </a:solidFill>
              <a:latin typeface="Tahoma" pitchFamily="34" charset="0"/>
              <a:ea typeface="Calibri" pitchFamily="34" charset="0"/>
              <a:cs typeface="Tahoma" pitchFamily="34" charset="0"/>
            </a:endParaRPr>
          </a:p>
          <a:p>
            <a:pPr eaLnBrk="0" hangingPunct="0"/>
            <a:endParaRPr lang="ru-RU" sz="2800">
              <a:solidFill>
                <a:srgbClr val="000000"/>
              </a:solidFill>
              <a:latin typeface="Tahoma" pitchFamily="34" charset="0"/>
              <a:ea typeface="Calibri" pitchFamily="34" charset="0"/>
              <a:cs typeface="Tahoma" pitchFamily="34" charset="0"/>
            </a:endParaRPr>
          </a:p>
          <a:p>
            <a:pPr eaLnBrk="0" hangingPunct="0"/>
            <a:endParaRPr lang="ru-RU" sz="2800">
              <a:solidFill>
                <a:srgbClr val="000000"/>
              </a:solidFill>
              <a:latin typeface="Tahoma" pitchFamily="34" charset="0"/>
              <a:ea typeface="Calibri" pitchFamily="34" charset="0"/>
              <a:cs typeface="Tahoma" pitchFamily="34" charset="0"/>
            </a:endParaRPr>
          </a:p>
          <a:p>
            <a:pPr eaLnBrk="0" hangingPunct="0"/>
            <a:endParaRPr lang="ru-RU" sz="2800">
              <a:solidFill>
                <a:srgbClr val="000000"/>
              </a:solidFill>
              <a:latin typeface="Tahoma" pitchFamily="34" charset="0"/>
              <a:ea typeface="Calibri" pitchFamily="34" charset="0"/>
              <a:cs typeface="Tahoma" pitchFamily="34" charset="0"/>
            </a:endParaRPr>
          </a:p>
          <a:p>
            <a:pPr eaLnBrk="0" hangingPunct="0"/>
            <a:endParaRPr lang="ru-RU" sz="2800">
              <a:solidFill>
                <a:srgbClr val="000000"/>
              </a:solidFill>
              <a:latin typeface="Tahoma" pitchFamily="34" charset="0"/>
              <a:ea typeface="Calibri" pitchFamily="34" charset="0"/>
              <a:cs typeface="Tahoma" pitchFamily="34" charset="0"/>
            </a:endParaRPr>
          </a:p>
          <a:p>
            <a:pPr eaLnBrk="0" hangingPunct="0"/>
            <a:endParaRPr lang="ru-RU" sz="2800">
              <a:solidFill>
                <a:srgbClr val="000000"/>
              </a:solidFill>
              <a:latin typeface="Tahoma" pitchFamily="34" charset="0"/>
              <a:ea typeface="Calibri" pitchFamily="34" charset="0"/>
              <a:cs typeface="Tahoma" pitchFamily="34" charset="0"/>
            </a:endParaRPr>
          </a:p>
          <a:p>
            <a:pPr eaLnBrk="0" hangingPunct="0"/>
            <a:endParaRPr lang="ru-RU" sz="2800">
              <a:solidFill>
                <a:srgbClr val="000000"/>
              </a:solidFill>
              <a:latin typeface="Tahoma" pitchFamily="34" charset="0"/>
              <a:ea typeface="Calibri" pitchFamily="34" charset="0"/>
              <a:cs typeface="Tahoma" pitchFamily="34" charset="0"/>
            </a:endParaRPr>
          </a:p>
          <a:p>
            <a:pPr eaLnBrk="0" hangingPunct="0"/>
            <a:endParaRPr lang="ru-RU" sz="2800">
              <a:solidFill>
                <a:srgbClr val="000000"/>
              </a:solidFill>
              <a:latin typeface="Tahoma" pitchFamily="34" charset="0"/>
              <a:ea typeface="Calibri" pitchFamily="34" charset="0"/>
              <a:cs typeface="Tahoma" pitchFamily="34" charset="0"/>
            </a:endParaRPr>
          </a:p>
          <a:p>
            <a:pPr eaLnBrk="0" hangingPunct="0"/>
            <a:endParaRPr lang="ru-RU" sz="2800">
              <a:solidFill>
                <a:srgbClr val="000000"/>
              </a:solidFill>
              <a:latin typeface="Tahoma" pitchFamily="34" charset="0"/>
              <a:ea typeface="Calibri" pitchFamily="34" charset="0"/>
              <a:cs typeface="Tahoma" pitchFamily="34" charset="0"/>
            </a:endParaRPr>
          </a:p>
          <a:p>
            <a:pPr eaLnBrk="0" hangingPunct="0"/>
            <a:endParaRPr lang="ru-RU" sz="2800">
              <a:solidFill>
                <a:srgbClr val="000000"/>
              </a:solidFill>
              <a:latin typeface="Tahoma" pitchFamily="34" charset="0"/>
              <a:ea typeface="Calibri" pitchFamily="34" charset="0"/>
              <a:cs typeface="Tahoma" pitchFamily="34" charset="0"/>
            </a:endParaRPr>
          </a:p>
          <a:p>
            <a:pPr eaLnBrk="0" hangingPunct="0"/>
            <a:endParaRPr lang="ru-RU" sz="2800">
              <a:solidFill>
                <a:srgbClr val="000000"/>
              </a:solidFill>
              <a:latin typeface="Tahoma" pitchFamily="34" charset="0"/>
              <a:ea typeface="Calibri" pitchFamily="34" charset="0"/>
              <a:cs typeface="Tahoma" pitchFamily="34" charset="0"/>
            </a:endParaRPr>
          </a:p>
          <a:p>
            <a:pPr eaLnBrk="0" hangingPunct="0"/>
            <a:endParaRPr lang="ru-RU" sz="2800">
              <a:solidFill>
                <a:srgbClr val="000000"/>
              </a:solidFill>
              <a:latin typeface="Tahoma" pitchFamily="34" charset="0"/>
              <a:ea typeface="Calibri" pitchFamily="34" charset="0"/>
              <a:cs typeface="Tahoma" pitchFamily="34" charset="0"/>
            </a:endParaRPr>
          </a:p>
          <a:p>
            <a:pPr eaLnBrk="0" hangingPunct="0"/>
            <a:endParaRPr lang="ru-RU" sz="2800">
              <a:solidFill>
                <a:srgbClr val="000000"/>
              </a:solidFill>
              <a:latin typeface="Tahoma" pitchFamily="34" charset="0"/>
              <a:ea typeface="Calibri" pitchFamily="34" charset="0"/>
              <a:cs typeface="Tahoma" pitchFamily="34" charset="0"/>
            </a:endParaRPr>
          </a:p>
          <a:p>
            <a:pPr eaLnBrk="0" hangingPunct="0"/>
            <a:endParaRPr lang="ru-RU" sz="2800">
              <a:solidFill>
                <a:srgbClr val="000000"/>
              </a:solidFill>
              <a:latin typeface="Tahoma" pitchFamily="34" charset="0"/>
              <a:ea typeface="Calibri" pitchFamily="34" charset="0"/>
              <a:cs typeface="Tahoma" pitchFamily="34" charset="0"/>
            </a:endParaRPr>
          </a:p>
          <a:p>
            <a:pPr eaLnBrk="0" hangingPunct="0"/>
            <a:r>
              <a:rPr lang="ru-RU" sz="2800">
                <a:solidFill>
                  <a:srgbClr val="00000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К </a:t>
            </a:r>
            <a:endParaRPr lang="ru-RU" sz="700">
              <a:ea typeface="Calibri" pitchFamily="34" charset="0"/>
              <a:cs typeface="Tahoma" pitchFamily="34" charset="0"/>
            </a:endParaRPr>
          </a:p>
          <a:p>
            <a:pPr eaLnBrk="0" hangingPunct="0"/>
            <a:r>
              <a:rPr lang="ru-RU" sz="2800">
                <a:solidFill>
                  <a:srgbClr val="00000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О </a:t>
            </a:r>
            <a:endParaRPr lang="ru-RU" sz="700">
              <a:ea typeface="Calibri" pitchFamily="34" charset="0"/>
              <a:cs typeface="Tahoma" pitchFamily="34" charset="0"/>
            </a:endParaRPr>
          </a:p>
          <a:p>
            <a:pPr eaLnBrk="0" hangingPunct="0"/>
            <a:r>
              <a:rPr lang="ru-RU" sz="2800">
                <a:solidFill>
                  <a:srgbClr val="00000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Н </a:t>
            </a:r>
            <a:endParaRPr lang="ru-RU" sz="700">
              <a:ea typeface="Calibri" pitchFamily="34" charset="0"/>
              <a:cs typeface="Tahoma" pitchFamily="34" charset="0"/>
            </a:endParaRPr>
          </a:p>
          <a:p>
            <a:pPr eaLnBrk="0" hangingPunct="0"/>
            <a:r>
              <a:rPr lang="ru-RU" sz="2800">
                <a:solidFill>
                  <a:srgbClr val="00000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Ф </a:t>
            </a:r>
            <a:endParaRPr lang="ru-RU" sz="700">
              <a:ea typeface="Calibri" pitchFamily="34" charset="0"/>
              <a:cs typeface="Tahoma" pitchFamily="34" charset="0"/>
            </a:endParaRPr>
          </a:p>
          <a:p>
            <a:pPr eaLnBrk="0" hangingPunct="0"/>
            <a:r>
              <a:rPr lang="ru-RU" sz="2800">
                <a:solidFill>
                  <a:srgbClr val="00000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Л </a:t>
            </a:r>
            <a:endParaRPr lang="ru-RU" sz="700">
              <a:ea typeface="Calibri" pitchFamily="34" charset="0"/>
              <a:cs typeface="Tahoma" pitchFamily="34" charset="0"/>
            </a:endParaRPr>
          </a:p>
          <a:p>
            <a:pPr eaLnBrk="0" hangingPunct="0"/>
            <a:r>
              <a:rPr lang="ru-RU" sz="2800">
                <a:solidFill>
                  <a:srgbClr val="00000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И </a:t>
            </a:r>
            <a:endParaRPr lang="ru-RU" sz="700">
              <a:ea typeface="Calibri" pitchFamily="34" charset="0"/>
              <a:cs typeface="Tahoma" pitchFamily="34" charset="0"/>
            </a:endParaRPr>
          </a:p>
          <a:p>
            <a:pPr eaLnBrk="0" hangingPunct="0"/>
            <a:r>
              <a:rPr lang="ru-RU" sz="2800">
                <a:solidFill>
                  <a:srgbClr val="00000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К </a:t>
            </a:r>
            <a:endParaRPr lang="ru-RU" sz="700">
              <a:ea typeface="Calibri" pitchFamily="34" charset="0"/>
              <a:cs typeface="Tahoma" pitchFamily="34" charset="0"/>
            </a:endParaRPr>
          </a:p>
          <a:p>
            <a:pPr eaLnBrk="0" hangingPunct="0"/>
            <a:r>
              <a:rPr lang="ru-RU" sz="2800">
                <a:solidFill>
                  <a:srgbClr val="00000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Т </a:t>
            </a:r>
          </a:p>
          <a:p>
            <a:pPr eaLnBrk="0" hangingPunct="0"/>
            <a:r>
              <a:rPr lang="ru-RU" sz="2800">
                <a:solidFill>
                  <a:srgbClr val="00000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Ы </a:t>
            </a:r>
            <a:endParaRPr lang="ru-RU">
              <a:ea typeface="Calibri" pitchFamily="34" charset="0"/>
              <a:cs typeface="Tahoma" pitchFamily="34" charset="0"/>
            </a:endParaRPr>
          </a:p>
        </p:txBody>
      </p:sp>
      <p:sp>
        <p:nvSpPr>
          <p:cNvPr id="8195" name="Прямоугольник 2"/>
          <p:cNvSpPr>
            <a:spLocks noChangeArrowheads="1"/>
          </p:cNvSpPr>
          <p:nvPr/>
        </p:nvSpPr>
        <p:spPr bwMode="auto">
          <a:xfrm>
            <a:off x="1187004" y="260648"/>
            <a:ext cx="763346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Мотивационные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360363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Они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возникают между учителями и учениками из-за учебной мотивации учащихся или, проще говоря, из-за того, что школьники либо не хотят учиться, либо учатся без интереса, по принуждению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1115566" y="1491749"/>
            <a:ext cx="7776914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Связанные с недостатками в организации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обучения</a:t>
            </a:r>
            <a:endParaRPr lang="ru-RU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360363" eaLnBrk="0" hangingPunct="0"/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Конфликтный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период происходит в начальной школе, когда 1-классник переживает довольно сложный и даже болезненный этап в своей жизни: происходит смена игровой деятельности на учебную. </a:t>
            </a:r>
            <a:endParaRPr lang="ru-RU" sz="1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Конфликтный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период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переход в 5 класс. На смену одному учителю приходят несколько учителей –предметников, появляются новые школьные предметы. </a:t>
            </a:r>
            <a:endParaRPr lang="ru-RU" sz="1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Конфликтный период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начале 9 класса, когда нужно решить, что делать после его окончания – идти в среднее учебное заведение или в 10 класс. </a:t>
            </a:r>
          </a:p>
          <a:p>
            <a:pPr eaLnBrk="0" hangingPunct="0"/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Конфликтный период – окончание школы, выбор будущей профессии, конкурсные экзамены в вуз, начало личной и интимной жизни. </a:t>
            </a:r>
            <a:endParaRPr lang="ru-RU" sz="1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197" name="Rectangle 4"/>
          <p:cNvSpPr>
            <a:spLocks noChangeArrowheads="1"/>
          </p:cNvSpPr>
          <p:nvPr/>
        </p:nvSpPr>
        <p:spPr bwMode="auto">
          <a:xfrm>
            <a:off x="1114996" y="4125267"/>
            <a:ext cx="7921500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Конфликт взаимодействий: учащихся между собой, учителей и учащихся, учителей и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администрации</a:t>
            </a:r>
          </a:p>
          <a:p>
            <a:pPr indent="360363" eaLnBrk="0" hangingPunct="0"/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Они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происходят, в основном, из-за личностных особенностей конфликтующих: </a:t>
            </a:r>
            <a:endParaRPr lang="ru-RU" sz="1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 среди учащихся наиболее распространены конфликты лидерства: группы мальчиков и группы девочек, 3-4 подростков с целым классом и т.д. </a:t>
            </a:r>
            <a:endParaRPr lang="ru-RU" sz="1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б) конфликты «учитель- ученик» помимо мотивационных могут носить и нравственно-этический характер; </a:t>
            </a:r>
            <a:endParaRPr lang="ru-RU" sz="1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в) конфликты «учитель - ученик» могут возникать по различным причинам: личного характера между учителями начальных классов и учителями-предметниками; </a:t>
            </a:r>
          </a:p>
          <a:p>
            <a:pPr eaLnBrk="0" hangingPunct="0"/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г) конфликты «учитель-администрация» связаны с проблемами </a:t>
            </a:r>
            <a:endParaRPr lang="ru-RU" sz="1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611188" y="836613"/>
            <a:ext cx="504825" cy="20161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611188" y="2781300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611188" y="2852738"/>
            <a:ext cx="431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611188" y="2852738"/>
            <a:ext cx="431800" cy="19446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C:\Users\User\Desktop\фото\DSCN286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188640"/>
            <a:ext cx="4321175" cy="3197225"/>
          </a:xfrm>
          <a:noFill/>
        </p:spPr>
      </p:pic>
      <p:pic>
        <p:nvPicPr>
          <p:cNvPr id="9219" name="Рисунок 11" descr="C:\Users\User\Desktop\фото\DSCN2861.JPG"/>
          <p:cNvPicPr>
            <a:picLocks noChangeAspect="1" noChangeArrowheads="1"/>
          </p:cNvPicPr>
          <p:nvPr/>
        </p:nvPicPr>
        <p:blipFill>
          <a:blip r:embed="rId3" cstate="print"/>
          <a:srcRect l="13950" t="23291" r="3151" b="1698"/>
          <a:stretch>
            <a:fillRect/>
          </a:stretch>
        </p:blipFill>
        <p:spPr bwMode="auto">
          <a:xfrm>
            <a:off x="4787900" y="188640"/>
            <a:ext cx="395605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Рисунок 12" descr="C:\Users\User\Desktop\фото\DSCN2857.JPG"/>
          <p:cNvPicPr>
            <a:picLocks noChangeAspect="1" noChangeArrowheads="1"/>
          </p:cNvPicPr>
          <p:nvPr/>
        </p:nvPicPr>
        <p:blipFill>
          <a:blip r:embed="rId4" cstate="print"/>
          <a:srcRect l="12508" t="14957" r="17104"/>
          <a:stretch>
            <a:fillRect/>
          </a:stretch>
        </p:blipFill>
        <p:spPr bwMode="auto">
          <a:xfrm>
            <a:off x="2843213" y="3501008"/>
            <a:ext cx="3609975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548680"/>
            <a:ext cx="7772400" cy="1368152"/>
          </a:xfrm>
        </p:spPr>
        <p:txBody>
          <a:bodyPr/>
          <a:lstStyle/>
          <a:p>
            <a:pPr eaLnBrk="1" hangingPunct="1"/>
            <a:r>
              <a:rPr lang="ru-RU" sz="4000" b="1" dirty="0" smtClean="0">
                <a:solidFill>
                  <a:srgbClr val="027C2B"/>
                </a:solidFill>
              </a:rPr>
              <a:t>Школьная служба примирения</a:t>
            </a:r>
          </a:p>
        </p:txBody>
      </p:sp>
      <p:pic>
        <p:nvPicPr>
          <p:cNvPr id="10243" name="Рисунок 3" descr="C:\Users\User\Desktop\фото\DSCN2821.JPG"/>
          <p:cNvPicPr>
            <a:picLocks noChangeAspect="1" noChangeArrowheads="1"/>
          </p:cNvPicPr>
          <p:nvPr/>
        </p:nvPicPr>
        <p:blipFill>
          <a:blip r:embed="rId2" cstate="print"/>
          <a:srcRect l="6895" t="27779" r="9567"/>
          <a:stretch>
            <a:fillRect/>
          </a:stretch>
        </p:blipFill>
        <p:spPr bwMode="auto">
          <a:xfrm>
            <a:off x="1907704" y="2348880"/>
            <a:ext cx="5577606" cy="4046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1646</TotalTime>
  <Words>892</Words>
  <Application>Microsoft Office PowerPoint</Application>
  <PresentationFormat>Экран (4:3)</PresentationFormat>
  <Paragraphs>162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Оформление по умолчанию</vt:lpstr>
      <vt:lpstr>Муниципальное образовательное бюджетное учреждение  средняя общеобразовательная школа №2 г. Гаврилов-Ям</vt:lpstr>
      <vt:lpstr>       Инклюзия – это процесс развития предельно доступного образования для каждого в доступных школах и образовательных учреждениях, формирование процессов обучения с постановкой адекватных целей всех учеников. </vt:lpstr>
      <vt:lpstr> </vt:lpstr>
      <vt:lpstr>Слайд 4</vt:lpstr>
      <vt:lpstr> ШКОЛЬНЫЕ конфликты и причины их возникновения</vt:lpstr>
      <vt:lpstr>Все школьные конфликты можно разделить на 3 группы:  </vt:lpstr>
      <vt:lpstr>Слайд 7</vt:lpstr>
      <vt:lpstr>Слайд 8</vt:lpstr>
      <vt:lpstr>Школьная служба примирения</vt:lpstr>
      <vt:lpstr>Структура организации школьной службы примирения</vt:lpstr>
      <vt:lpstr>Цель деятельности ШСП:  содействие профилактике правонарушений и социальной реабилитации участников конфликтных ситуаций. </vt:lpstr>
      <vt:lpstr> </vt:lpstr>
      <vt:lpstr>Слайд 13</vt:lpstr>
      <vt:lpstr>Как функционирует ШСП:</vt:lpstr>
      <vt:lpstr>Как функционирует ШСП:</vt:lpstr>
      <vt:lpstr>Как функционирует ШСП:</vt:lpstr>
      <vt:lpstr>Как функционирует ШСП:</vt:lpstr>
      <vt:lpstr>Слайд 18</vt:lpstr>
      <vt:lpstr>Программа примирения состоит из:</vt:lpstr>
      <vt:lpstr>Слайд 20</vt:lpstr>
      <vt:lpstr>Слайд 21</vt:lpstr>
      <vt:lpstr>Работа учащихся в ШСП позволяет </vt:lpstr>
      <vt:lpstr>Ожидаемые результаты деятельности ШСП:</vt:lpstr>
      <vt:lpstr>Слайд 24</vt:lpstr>
      <vt:lpstr>Спасибо за внимание.</vt:lpstr>
    </vt:vector>
  </TitlesOfParts>
  <Company>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Школьные службы примирения</dc:title>
  <dc:creator>g</dc:creator>
  <cp:lastModifiedBy>Марина</cp:lastModifiedBy>
  <cp:revision>171</cp:revision>
  <dcterms:created xsi:type="dcterms:W3CDTF">2008-01-29T09:17:24Z</dcterms:created>
  <dcterms:modified xsi:type="dcterms:W3CDTF">2015-03-19T05:39:46Z</dcterms:modified>
</cp:coreProperties>
</file>