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3" r:id="rId11"/>
    <p:sldId id="274" r:id="rId12"/>
    <p:sldId id="275" r:id="rId13"/>
    <p:sldId id="276" r:id="rId14"/>
    <p:sldId id="277" r:id="rId15"/>
    <p:sldId id="265" r:id="rId16"/>
    <p:sldId id="278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4300" b="0" i="0" u="none" strike="noStrike" kern="1200" cap="none" spc="0" baseline="0">
                <a:solidFill>
                  <a:srgbClr val="572314"/>
                </a:solidFill>
                <a:effectLst/>
                <a:uFillTx/>
                <a:latin typeface="Times New Roman" pitchFamily="18" charset="0"/>
                <a:cs typeface="Times New Roman" pitchFamily="18" charset="0"/>
              </a:defRPr>
            </a:pPr>
            <a:r>
              <a:rPr lang="ru-RU" sz="4300" b="0" i="0" u="none" strike="noStrike" kern="1200" cap="none" spc="0" baseline="0" dirty="0">
                <a:solidFill>
                  <a:srgbClr val="572314"/>
                </a:solidFill>
                <a:effectLst/>
                <a:uFillTx/>
                <a:latin typeface="Times New Roman" pitchFamily="18" charset="0"/>
                <a:cs typeface="Times New Roman" pitchFamily="18" charset="0"/>
              </a:rPr>
              <a:t>Количество детей с ОВЗ</a:t>
            </a:r>
          </a:p>
        </c:rich>
      </c:tx>
      <c:layout/>
      <c:spPr>
        <a:noFill/>
        <a:ln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v>Количество детей с ОВЗ</c:v>
          </c:tx>
          <c:spPr>
            <a:solidFill>
              <a:srgbClr val="3891A7"/>
            </a:solidFill>
            <a:ln>
              <a:noFill/>
            </a:ln>
          </c:spPr>
          <c:cat>
            <c:strLit>
              <c:ptCount val="3"/>
              <c:pt idx="0">
                <c:v>2011-2012 уч. год</c:v>
              </c:pt>
              <c:pt idx="1">
                <c:v>2012-2013 уч. год</c:v>
              </c:pt>
              <c:pt idx="2">
                <c:v>2013-2014 уч. год</c:v>
              </c:pt>
            </c:strLit>
          </c:cat>
          <c:val>
            <c:numLit>
              <c:formatCode>General</c:formatCode>
              <c:ptCount val="3"/>
              <c:pt idx="0">
                <c:v>154</c:v>
              </c:pt>
              <c:pt idx="1">
                <c:v>159</c:v>
              </c:pt>
              <c:pt idx="2">
                <c:v>165</c:v>
              </c:pt>
            </c:numLit>
          </c:val>
        </c:ser>
        <c:axId val="54793728"/>
        <c:axId val="54679808"/>
      </c:barChart>
      <c:valAx>
        <c:axId val="54679808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800" b="0" i="0" u="none" strike="noStrike" kern="120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pPr>
            <a:endParaRPr lang="ru-RU"/>
          </a:p>
        </c:txPr>
        <c:crossAx val="54793728"/>
        <c:crosses val="autoZero"/>
        <c:crossBetween val="between"/>
      </c:valAx>
      <c:catAx>
        <c:axId val="54793728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800" b="0" i="0" u="none" strike="noStrike" kern="120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pPr>
            <a:endParaRPr lang="ru-RU"/>
          </a:p>
        </c:txPr>
        <c:crossAx val="54679808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Gill Sans MT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D857C5-9726-4B3E-856C-FE7D1E8EBE5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69FED54-7619-4ED6-B763-87D7FB7B9299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 noGrp="1"/>
          </p:cNvSpPr>
          <p:nvPr>
            <p:ph type="ctrTitle"/>
          </p:nvPr>
        </p:nvSpPr>
        <p:spPr>
          <a:xfrm>
            <a:off x="1432563" y="359898"/>
            <a:ext cx="7406640" cy="1472184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1"/>
          <p:cNvSpPr txBox="1">
            <a:spLocks noGrp="1"/>
          </p:cNvSpPr>
          <p:nvPr>
            <p:ph type="subTitle" idx="1"/>
          </p:nvPr>
        </p:nvSpPr>
        <p:spPr>
          <a:xfrm>
            <a:off x="1432563" y="1850059"/>
            <a:ext cx="7406640" cy="1752603"/>
          </a:xfrm>
        </p:spPr>
        <p:txBody>
          <a:bodyPr tIns="0"/>
          <a:lstStyle>
            <a:lvl1pPr marL="27432" indent="0">
              <a:buNone/>
              <a:defRPr sz="2600">
                <a:solidFill>
                  <a:srgbClr val="320E04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A5E6D6-CE20-43DE-99CB-2137ECE0851B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5" name="Нижний колонтитул 1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4E98D8-7BDA-402D-B220-1E87A3565ABA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Овал 7"/>
          <p:cNvSpPr/>
          <p:nvPr/>
        </p:nvSpPr>
        <p:spPr>
          <a:xfrm>
            <a:off x="921431" y="1413799"/>
            <a:ext cx="210312" cy="2103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9F4FF">
                  <a:alpha val="95000"/>
                </a:srgbClr>
              </a:gs>
              <a:gs pos="100000">
                <a:srgbClr val="C3E3F0">
                  <a:alpha val="90000"/>
                </a:srgbClr>
              </a:gs>
            </a:gsLst>
            <a:path path="circle">
              <a:fillToRect l="25000" t="12500" r="75000" b="87500"/>
            </a:path>
          </a:gradFill>
          <a:ln w="2002">
            <a:solidFill>
              <a:srgbClr val="308DA5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Овал 8"/>
          <p:cNvSpPr/>
          <p:nvPr/>
        </p:nvSpPr>
        <p:spPr>
          <a:xfrm>
            <a:off x="1157173" y="1345018"/>
            <a:ext cx="64008" cy="640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noFill/>
          <a:ln w="12701">
            <a:solidFill>
              <a:srgbClr val="307F93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F276C9-DF08-4FBE-BEEC-CBEEE8063A9B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B6DBA1-5532-4366-9FC5-EE522819324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5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289CE3-D21C-4C7C-BFEF-9B930EFDBBCC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40CEA3-89B9-4552-82D7-AEAB6B7D10C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9DCF55-86D5-4A27-836D-9A805995ECE2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BAF740-5019-4583-A980-1713A92953D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2578388" y="2600325"/>
            <a:ext cx="6400800" cy="2286000"/>
          </a:xfrm>
        </p:spPr>
        <p:txBody>
          <a:bodyPr anchor="t"/>
          <a:lstStyle>
            <a:lvl1pPr>
              <a:lnSpc>
                <a:spcPts val="4500"/>
              </a:lnSpc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2"/>
          <p:cNvSpPr txBox="1">
            <a:spLocks noGrp="1"/>
          </p:cNvSpPr>
          <p:nvPr>
            <p:ph type="body" idx="1"/>
          </p:nvPr>
        </p:nvSpPr>
        <p:spPr>
          <a:xfrm>
            <a:off x="2578388" y="1066803"/>
            <a:ext cx="6400800" cy="1509710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rgbClr val="320E0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F4F250-05A5-474B-9EED-50D5FC69A9E0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4451CE-1238-4128-8CC4-51C1ADC78828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Прямоугольник 9"/>
          <p:cNvSpPr/>
          <p:nvPr/>
        </p:nvSpPr>
        <p:spPr>
          <a:xfrm>
            <a:off x="2286000" y="0"/>
            <a:ext cx="76196" cy="68580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706B5F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9" name="Овал 7"/>
          <p:cNvSpPr/>
          <p:nvPr/>
        </p:nvSpPr>
        <p:spPr>
          <a:xfrm>
            <a:off x="2172321" y="2814660"/>
            <a:ext cx="210312" cy="2103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gradFill>
            <a:gsLst>
              <a:gs pos="0">
                <a:srgbClr val="D9F4FF">
                  <a:alpha val="95000"/>
                </a:srgbClr>
              </a:gs>
              <a:gs pos="100000">
                <a:srgbClr val="C3E3F0">
                  <a:alpha val="90000"/>
                </a:srgbClr>
              </a:gs>
            </a:gsLst>
            <a:path path="circle">
              <a:fillToRect l="25000" t="12500" r="75000" b="87500"/>
            </a:path>
          </a:gradFill>
          <a:ln w="2002">
            <a:solidFill>
              <a:srgbClr val="308DA5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10" name="Овал 8"/>
          <p:cNvSpPr/>
          <p:nvPr/>
        </p:nvSpPr>
        <p:spPr>
          <a:xfrm>
            <a:off x="2408063" y="2745870"/>
            <a:ext cx="64008" cy="640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noFill/>
          <a:ln w="12701">
            <a:solidFill>
              <a:srgbClr val="307F93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79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1435608" y="1524003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276088" y="1524003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1ABC0E-CF93-4365-8AE4-569B7BEB182F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FF3A6B-60A8-4E0A-B39C-9A857DDEC19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5160334"/>
            <a:ext cx="8229600" cy="1143000"/>
          </a:xfrm>
        </p:spPr>
        <p:txBody>
          <a:bodyPr anchorCtr="1"/>
          <a:lstStyle>
            <a:lvl1pPr algn="ctr">
              <a:defRPr sz="4500" b="1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rgbClr val="FFFFFF"/>
          </a:solidFill>
          <a:ln w="10799">
            <a:solidFill>
              <a:srgbClr val="FFFFFF"/>
            </a:solidFill>
            <a:prstDash val="solid"/>
            <a:miter/>
          </a:ln>
        </p:spPr>
        <p:txBody>
          <a:bodyPr anchor="ctr"/>
          <a:lstStyle>
            <a:lvl1pPr marL="64008" indent="0">
              <a:spcBef>
                <a:spcPts val="100"/>
              </a:spcBef>
              <a:buNone/>
              <a:defRPr sz="19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4663440" y="328278"/>
            <a:ext cx="4023360" cy="640080"/>
          </a:xfrm>
          <a:solidFill>
            <a:srgbClr val="FFFFFF"/>
          </a:solidFill>
          <a:ln w="10799">
            <a:solidFill>
              <a:srgbClr val="FFFFFF"/>
            </a:solidFill>
            <a:prstDash val="solid"/>
            <a:miter/>
          </a:ln>
        </p:spPr>
        <p:txBody>
          <a:bodyPr anchor="ctr"/>
          <a:lstStyle>
            <a:lvl1pPr marL="64008" indent="0">
              <a:spcBef>
                <a:spcPts val="100"/>
              </a:spcBef>
              <a:buNone/>
              <a:defRPr sz="19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idx="2"/>
          </p:nvPr>
        </p:nvSpPr>
        <p:spPr>
          <a:xfrm>
            <a:off x="457200" y="969337"/>
            <a:ext cx="4023360" cy="4114800"/>
          </a:xfrm>
          <a:ln w="10799">
            <a:solidFill>
              <a:srgbClr val="FFFFFF"/>
            </a:solidFill>
            <a:custDash>
              <a:ds d="299917" sp="299917"/>
            </a:custDash>
            <a:miter/>
          </a:ln>
        </p:spPr>
        <p:txBody>
          <a:bodyPr/>
          <a:lstStyle>
            <a:lvl1pPr marL="393192" indent="-274320">
              <a:spcBef>
                <a:spcPts val="700"/>
              </a:spcBef>
              <a:defRPr sz="2400"/>
            </a:lvl1pPr>
            <a:lvl2pPr>
              <a:spcBef>
                <a:spcPts val="700"/>
              </a:spcBef>
              <a:defRPr sz="2000"/>
            </a:lvl2pPr>
            <a:lvl3pPr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63440" y="969337"/>
            <a:ext cx="4023360" cy="4114800"/>
          </a:xfrm>
          <a:ln w="10799">
            <a:solidFill>
              <a:srgbClr val="FFFFFF"/>
            </a:solidFill>
            <a:custDash>
              <a:ds d="299917" sp="299917"/>
            </a:custDash>
            <a:miter/>
          </a:ln>
        </p:spPr>
        <p:txBody>
          <a:bodyPr/>
          <a:lstStyle>
            <a:lvl1pPr marL="393192" indent="-274320">
              <a:spcBef>
                <a:spcPts val="700"/>
              </a:spcBef>
              <a:defRPr sz="2400"/>
            </a:lvl1pPr>
            <a:lvl2pPr>
              <a:spcBef>
                <a:spcPts val="700"/>
              </a:spcBef>
              <a:defRPr sz="2000"/>
            </a:lvl2pPr>
            <a:lvl3pPr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EAEDE7-A83B-4D1C-99A2-02FBED867FC6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4D8DB6-9BBA-484E-97E7-819F70C211E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79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130FA0-F35B-4A61-9374-B575FF26C3CB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BB9765-2368-46C9-88BB-6580C9E2BE4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268847-9F58-4532-9BA9-DF07D237DD6A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4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87E462-60AB-4C37-9DBB-DA2CB6F15ADA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706B5F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16776"/>
            <a:ext cx="3810003" cy="1162046"/>
          </a:xfrm>
        </p:spPr>
        <p:txBody>
          <a:bodyPr anchor="b"/>
          <a:lstStyle>
            <a:lvl1pPr>
              <a:lnSpc>
                <a:spcPts val="2000"/>
              </a:lnSpc>
              <a:defRPr sz="2200" b="1" cap="all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457200" y="1406959"/>
            <a:ext cx="3810003" cy="698501"/>
          </a:xfrm>
        </p:spPr>
        <p:txBody>
          <a:bodyPr/>
          <a:lstStyle>
            <a:lvl1pPr marL="4572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57200" y="2133596"/>
            <a:ext cx="8153403" cy="39925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51A1A-1DC0-41EE-AE66-D15CD7CDA65B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143868-D06B-447E-ABB5-EF2D87CBC30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886898" y="1066803"/>
            <a:ext cx="2743200" cy="1981203"/>
          </a:xfrm>
        </p:spPr>
        <p:txBody>
          <a:bodyPr anchor="b"/>
          <a:lstStyle>
            <a:lvl1pPr>
              <a:defRPr sz="2100" b="1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45553B-56B2-41A3-B79D-6A36A5A0435B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4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2393B-AFF1-43D5-AA68-D4F95832CAD2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Прямоугольник 7"/>
          <p:cNvSpPr/>
          <p:nvPr/>
        </p:nvSpPr>
        <p:spPr>
          <a:xfrm>
            <a:off x="761996" y="1066803"/>
            <a:ext cx="4572000" cy="4572000"/>
          </a:xfrm>
          <a:prstGeom prst="rect">
            <a:avLst/>
          </a:prstGeom>
          <a:solidFill>
            <a:srgbClr val="FFFFFF"/>
          </a:solidFill>
          <a:ln w="88897">
            <a:solidFill>
              <a:srgbClr val="FFFFFF"/>
            </a:solidFill>
            <a:prstDash val="solid"/>
            <a:miter/>
          </a:ln>
          <a:effectLst>
            <a:outerShdw dist="18498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274320" rIns="91440" bIns="45720" anchor="t" anchorCtr="0" compatLnSpc="1"/>
          <a:lstStyle/>
          <a:p>
            <a:pPr marL="0" marR="0" lvl="0" indent="-283464" algn="l" defTabSz="914400" rtl="0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7" name="Рисунок 2"/>
          <p:cNvSpPr txBox="1">
            <a:spLocks noGrp="1"/>
          </p:cNvSpPr>
          <p:nvPr>
            <p:ph type="pic" idx="1"/>
          </p:nvPr>
        </p:nvSpPr>
        <p:spPr>
          <a:xfrm>
            <a:off x="838203" y="1143000"/>
            <a:ext cx="4419596" cy="3514532"/>
          </a:xfrm>
          <a:solidFill>
            <a:srgbClr val="E7DEC9"/>
          </a:solidFill>
        </p:spPr>
        <p:txBody>
          <a:bodyPr tIns="274320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Блок-схема: процесс 8"/>
          <p:cNvSpPr/>
          <p:nvPr/>
        </p:nvSpPr>
        <p:spPr>
          <a:xfrm rot="19468682">
            <a:off x="396721" y="954341"/>
            <a:ext cx="685800" cy="204313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BFBFB">
              <a:alpha val="45098"/>
            </a:srgbClr>
          </a:solidFill>
          <a:ln w="6345">
            <a:solidFill>
              <a:srgbClr val="FFFFFF"/>
            </a:solidFill>
            <a:prstDash val="solid"/>
          </a:ln>
          <a:effectLst>
            <a:outerShdw dist="25395" dir="3299969" algn="tl">
              <a:srgbClr val="EBDAB1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9" name="Блок-схема: процесс 9"/>
          <p:cNvSpPr/>
          <p:nvPr/>
        </p:nvSpPr>
        <p:spPr>
          <a:xfrm rot="2103369" flipH="1">
            <a:off x="5003668" y="936785"/>
            <a:ext cx="649224" cy="204313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BFBFB">
              <a:alpha val="45098"/>
            </a:srgbClr>
          </a:solidFill>
          <a:ln w="6345">
            <a:solidFill>
              <a:srgbClr val="FFFFFF"/>
            </a:solidFill>
            <a:prstDash val="solid"/>
          </a:ln>
          <a:effectLst>
            <a:outerShdw dist="25395" dir="3299969" algn="tl">
              <a:srgbClr val="E7DEC9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10" name="Текст 3"/>
          <p:cNvSpPr txBox="1">
            <a:spLocks noGrp="1"/>
          </p:cNvSpPr>
          <p:nvPr>
            <p:ph type="body" idx="2"/>
          </p:nvPr>
        </p:nvSpPr>
        <p:spPr>
          <a:xfrm>
            <a:off x="838203" y="4800600"/>
            <a:ext cx="4419596" cy="761996"/>
          </a:xfrm>
        </p:spPr>
        <p:txBody>
          <a:bodyPr anchor="ctr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18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tile sx="89980" sy="8998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ирог 6"/>
          <p:cNvSpPr/>
          <p:nvPr/>
        </p:nvSpPr>
        <p:spPr>
          <a:xfrm>
            <a:off x="-815928" y="-815919"/>
            <a:ext cx="1638888" cy="16388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270"/>
              <a:gd name="f10" fmla="abs f3"/>
              <a:gd name="f11" fmla="abs f4"/>
              <a:gd name="f12" fmla="abs f5"/>
              <a:gd name="f13" fmla="+- 2700000 f1 0"/>
              <a:gd name="f14" fmla="+- 0 0 f9"/>
              <a:gd name="f15" fmla="+- 0 0 f6"/>
              <a:gd name="f16" fmla="?: f10 f3 1"/>
              <a:gd name="f17" fmla="?: f11 f4 1"/>
              <a:gd name="f18" fmla="?: f12 f5 1"/>
              <a:gd name="f19" fmla="*/ f14 f0 1"/>
              <a:gd name="f20" fmla="*/ f15 f0 1"/>
              <a:gd name="f21" fmla="+- f13 0 f1"/>
              <a:gd name="f22" fmla="*/ f16 1 21600"/>
              <a:gd name="f23" fmla="*/ f17 1 21600"/>
              <a:gd name="f24" fmla="*/ 21600 f16 1"/>
              <a:gd name="f25" fmla="*/ 21600 f17 1"/>
              <a:gd name="f26" fmla="*/ f19 1 f2"/>
              <a:gd name="f27" fmla="*/ f20 1 f2"/>
              <a:gd name="f28" fmla="+- f21 f1 0"/>
              <a:gd name="f29" fmla="min f23 f22"/>
              <a:gd name="f30" fmla="*/ f24 1 f18"/>
              <a:gd name="f31" fmla="*/ f25 1 f18"/>
              <a:gd name="f32" fmla="+- f26 0 f1"/>
              <a:gd name="f33" fmla="+- f27 0 f1"/>
              <a:gd name="f34" fmla="*/ f28 f7 1"/>
              <a:gd name="f35" fmla="val f30"/>
              <a:gd name="f36" fmla="val f31"/>
              <a:gd name="f37" fmla="+- 0 0 f32"/>
              <a:gd name="f38" fmla="+- 0 0 f33"/>
              <a:gd name="f39" fmla="*/ f34 1 f0"/>
              <a:gd name="f40" fmla="+- f36 0 f6"/>
              <a:gd name="f41" fmla="+- f35 0 f6"/>
              <a:gd name="f42" fmla="+- f38 0 f37"/>
              <a:gd name="f43" fmla="+- f37 f1 0"/>
              <a:gd name="f44" fmla="+- 0 0 f39"/>
              <a:gd name="f45" fmla="*/ f40 1 2"/>
              <a:gd name="f46" fmla="*/ f41 1 2"/>
              <a:gd name="f47" fmla="+- f42 21600000 0"/>
              <a:gd name="f48" fmla="+- 0 0 f44"/>
              <a:gd name="f49" fmla="*/ f43 f7 1"/>
              <a:gd name="f50" fmla="+- f6 f45 0"/>
              <a:gd name="f51" fmla="+- f6 f46 0"/>
              <a:gd name="f52" fmla="?: f42 f42 f47"/>
              <a:gd name="f53" fmla="*/ f48 f0 1"/>
              <a:gd name="f54" fmla="*/ f49 1 f0"/>
              <a:gd name="f55" fmla="*/ f46 f29 1"/>
              <a:gd name="f56" fmla="*/ f45 f29 1"/>
              <a:gd name="f57" fmla="*/ f53 1 f7"/>
              <a:gd name="f58" fmla="+- 0 0 f54"/>
              <a:gd name="f59" fmla="*/ f51 f29 1"/>
              <a:gd name="f60" fmla="*/ f50 f29 1"/>
              <a:gd name="f61" fmla="+- f57 0 f1"/>
              <a:gd name="f62" fmla="+- 0 0 f58"/>
              <a:gd name="f63" fmla="cos 1 f61"/>
              <a:gd name="f64" fmla="sin 1 f61"/>
              <a:gd name="f65" fmla="*/ f62 f0 1"/>
              <a:gd name="f66" fmla="+- 0 0 f63"/>
              <a:gd name="f67" fmla="+- 0 0 f64"/>
              <a:gd name="f68" fmla="*/ f65 1 f7"/>
              <a:gd name="f69" fmla="+- 0 0 f66"/>
              <a:gd name="f70" fmla="+- 0 0 f67"/>
              <a:gd name="f71" fmla="+- f68 0 f1"/>
              <a:gd name="f72" fmla="val f69"/>
              <a:gd name="f73" fmla="val f70"/>
              <a:gd name="f74" fmla="sin 1 f71"/>
              <a:gd name="f75" fmla="cos 1 f71"/>
              <a:gd name="f76" fmla="+- 0 0 f74"/>
              <a:gd name="f77" fmla="+- 0 0 f75"/>
              <a:gd name="f78" fmla="*/ f72 f46 1"/>
              <a:gd name="f79" fmla="*/ f73 f45 1"/>
              <a:gd name="f80" fmla="+- 0 0 f76"/>
              <a:gd name="f81" fmla="+- 0 0 f77"/>
              <a:gd name="f82" fmla="+- f51 0 f78"/>
              <a:gd name="f83" fmla="+- f51 f78 0"/>
              <a:gd name="f84" fmla="+- f50 0 f79"/>
              <a:gd name="f85" fmla="+- f50 f79 0"/>
              <a:gd name="f86" fmla="val f80"/>
              <a:gd name="f87" fmla="val f81"/>
              <a:gd name="f88" fmla="*/ f82 f29 1"/>
              <a:gd name="f89" fmla="*/ f84 f29 1"/>
              <a:gd name="f90" fmla="*/ f83 f29 1"/>
              <a:gd name="f91" fmla="*/ f85 f29 1"/>
              <a:gd name="f92" fmla="*/ f86 f46 1"/>
              <a:gd name="f93" fmla="*/ f87 f45 1"/>
              <a:gd name="f94" fmla="+- 0 0 f93"/>
              <a:gd name="f95" fmla="+- 0 0 f92"/>
              <a:gd name="f96" fmla="+- 0 0 f94"/>
              <a:gd name="f97" fmla="+- 0 0 f95"/>
              <a:gd name="f98" fmla="at2 f96 f97"/>
              <a:gd name="f99" fmla="+- f98 f1 0"/>
              <a:gd name="f100" fmla="*/ f99 f7 1"/>
              <a:gd name="f101" fmla="*/ f100 1 f0"/>
              <a:gd name="f102" fmla="+- 0 0 f101"/>
              <a:gd name="f103" fmla="val f102"/>
              <a:gd name="f104" fmla="+- 0 0 f103"/>
              <a:gd name="f105" fmla="*/ f104 f0 1"/>
              <a:gd name="f106" fmla="*/ f105 1 f7"/>
              <a:gd name="f107" fmla="+- f106 0 f1"/>
              <a:gd name="f108" fmla="+- f107 f1 0"/>
              <a:gd name="f109" fmla="*/ f108 f7 1"/>
              <a:gd name="f110" fmla="*/ f109 1 f0"/>
              <a:gd name="f111" fmla="+- 0 0 f110"/>
              <a:gd name="f112" fmla="+- 0 0 f111"/>
              <a:gd name="f113" fmla="*/ f112 f0 1"/>
              <a:gd name="f114" fmla="*/ f113 1 f7"/>
              <a:gd name="f115" fmla="+- f114 0 f1"/>
              <a:gd name="f116" fmla="cos 1 f115"/>
              <a:gd name="f117" fmla="sin 1 f115"/>
              <a:gd name="f118" fmla="+- 0 0 f116"/>
              <a:gd name="f119" fmla="+- 0 0 f117"/>
              <a:gd name="f120" fmla="+- 0 0 f118"/>
              <a:gd name="f121" fmla="+- 0 0 f119"/>
              <a:gd name="f122" fmla="val f120"/>
              <a:gd name="f123" fmla="val f121"/>
              <a:gd name="f124" fmla="+- 0 0 f122"/>
              <a:gd name="f125" fmla="+- 0 0 f123"/>
              <a:gd name="f126" fmla="*/ f8 f124 1"/>
              <a:gd name="f127" fmla="*/ f8 f125 1"/>
              <a:gd name="f128" fmla="*/ f126 f46 1"/>
              <a:gd name="f129" fmla="*/ f127 f45 1"/>
              <a:gd name="f130" fmla="+- f51 f128 0"/>
              <a:gd name="f131" fmla="+- f50 f129 0"/>
              <a:gd name="f132" fmla="*/ f130 f29 1"/>
              <a:gd name="f133" fmla="*/ f13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8" t="f89" r="f90" b="f91"/>
            <a:pathLst>
              <a:path>
                <a:moveTo>
                  <a:pt x="f132" y="f133"/>
                </a:moveTo>
                <a:arcTo wR="f55" hR="f56" stAng="f37" swAng="f52"/>
                <a:lnTo>
                  <a:pt x="f59" y="f6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172">
            <a:solidFill>
              <a:srgbClr val="D2C39E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Овал 7"/>
          <p:cNvSpPr/>
          <p:nvPr/>
        </p:nvSpPr>
        <p:spPr>
          <a:xfrm>
            <a:off x="168816" y="21104"/>
            <a:ext cx="1702192" cy="17021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noFill/>
          <a:ln w="27303">
            <a:solidFill>
              <a:srgbClr val="FFF6DB"/>
            </a:solidFill>
            <a:prstDash val="solid"/>
          </a:ln>
          <a:effectLst>
            <a:outerShdw dist="25402" dir="5400000" algn="tl">
              <a:srgbClr val="AFA58D">
                <a:alpha val="8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4" name="Кольцо 10"/>
          <p:cNvSpPr/>
          <p:nvPr/>
        </p:nvSpPr>
        <p:spPr>
          <a:xfrm rot="2315666">
            <a:off x="182880" y="1055081"/>
            <a:ext cx="1125717" cy="11026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11833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1 0"/>
              <a:gd name="f17" fmla="*/ f11 f0 1"/>
              <a:gd name="f18" fmla="*/ f12 f0 1"/>
              <a:gd name="f19" fmla="?: f13 f4 1"/>
              <a:gd name="f20" fmla="?: f14 f5 1"/>
              <a:gd name="f21" fmla="?: f15 f6 1"/>
              <a:gd name="f22" fmla="+- f16 0 f1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0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0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44 0 f53"/>
              <a:gd name="f57" fmla="+- f43 0 f53"/>
              <a:gd name="f58" fmla="+- f54 0 f1"/>
              <a:gd name="f59" fmla="*/ f53 f32 1"/>
              <a:gd name="f60" fmla="cos 1 f58"/>
              <a:gd name="f61" fmla="sin 1 f58"/>
              <a:gd name="f62" fmla="*/ f56 f32 1"/>
              <a:gd name="f63" fmla="*/ f57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0" swAng="f1"/>
                <a:arcTo wR="f51" hR="f52" stAng="f2" swAng="f1"/>
                <a:arcTo wR="f51" hR="f52" stAng="f7" swAng="f1"/>
                <a:arcTo wR="f51" hR="f52" stAng="f1" swAng="f1"/>
                <a:close/>
                <a:moveTo>
                  <a:pt x="f59" y="f55"/>
                </a:moveTo>
                <a:arcTo wR="f62" hR="f63" stAng="f0" swAng="f9"/>
                <a:arcTo wR="f62" hR="f63" stAng="f1" swAng="f9"/>
                <a:arcTo wR="f62" hR="f63" stAng="f7" swAng="f9"/>
                <a:arcTo wR="f62" hR="f63" stAng="f2" swAng="f9"/>
                <a:close/>
              </a:path>
            </a:pathLst>
          </a:custGeom>
          <a:gradFill>
            <a:gsLst>
              <a:gs pos="0">
                <a:srgbClr val="FFFCF6">
                  <a:alpha val="70000"/>
                </a:srgbClr>
              </a:gs>
              <a:gs pos="100000">
                <a:srgbClr val="FFFEFA">
                  <a:alpha val="55000"/>
                </a:srgbClr>
              </a:gs>
            </a:gsLst>
            <a:path path="circle">
              <a:fillToRect l="-407500" t="-50000" r="507500" b="150000"/>
            </a:path>
          </a:gradFill>
          <a:ln w="7351">
            <a:solidFill>
              <a:srgbClr val="C7B791"/>
            </a:solidFill>
            <a:prstDash val="solid"/>
          </a:ln>
          <a:effectLst>
            <a:outerShdw dist="15005" dir="4499422" algn="tl">
              <a:srgbClr val="564F3F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5" name="Прямоугольник 11"/>
          <p:cNvSpPr/>
          <p:nvPr/>
        </p:nvSpPr>
        <p:spPr>
          <a:xfrm>
            <a:off x="1012871" y="-54"/>
            <a:ext cx="8131128" cy="68580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6" name="Заголовок 4"/>
          <p:cNvSpPr txBox="1">
            <a:spLocks noGrp="1"/>
          </p:cNvSpPr>
          <p:nvPr>
            <p:ph type="title"/>
          </p:nvPr>
        </p:nvSpPr>
        <p:spPr>
          <a:xfrm>
            <a:off x="1435608" y="274640"/>
            <a:ext cx="749807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Текст 8"/>
          <p:cNvSpPr txBox="1">
            <a:spLocks noGrp="1"/>
          </p:cNvSpPr>
          <p:nvPr>
            <p:ph type="body" idx="1"/>
          </p:nvPr>
        </p:nvSpPr>
        <p:spPr>
          <a:xfrm>
            <a:off x="1435608" y="1447796"/>
            <a:ext cx="7498079" cy="480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23"/>
          <p:cNvSpPr txBox="1">
            <a:spLocks noGrp="1"/>
          </p:cNvSpPr>
          <p:nvPr>
            <p:ph type="dt" sz="half" idx="2"/>
          </p:nvPr>
        </p:nvSpPr>
        <p:spPr>
          <a:xfrm>
            <a:off x="3581403" y="6305546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B5A788"/>
                </a:solidFill>
                <a:uFillTx/>
                <a:latin typeface="Corbel"/>
              </a:defRPr>
            </a:lvl1pPr>
          </a:lstStyle>
          <a:p>
            <a:pPr lvl="0"/>
            <a:fld id="{DEDAF95D-AF66-4BD9-9892-A5EEF3776671}" type="datetime1">
              <a:rPr lang="ru-RU"/>
              <a:pPr lvl="0"/>
              <a:t>27.08.2014</a:t>
            </a:fld>
            <a:endParaRPr lang="ru-RU"/>
          </a:p>
        </p:txBody>
      </p:sp>
      <p:sp>
        <p:nvSpPr>
          <p:cNvPr id="9" name="Нижний колонтитул 9"/>
          <p:cNvSpPr txBox="1">
            <a:spLocks noGrp="1"/>
          </p:cNvSpPr>
          <p:nvPr>
            <p:ph type="ftr" sz="quarter" idx="3"/>
          </p:nvPr>
        </p:nvSpPr>
        <p:spPr>
          <a:xfrm>
            <a:off x="5715000" y="6305546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B5A788"/>
                </a:solidFill>
                <a:uFillTx/>
                <a:latin typeface="Corbel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21"/>
          <p:cNvSpPr txBox="1">
            <a:spLocks noGrp="1"/>
          </p:cNvSpPr>
          <p:nvPr>
            <p:ph type="sldNum" sz="quarter" idx="4"/>
          </p:nvPr>
        </p:nvSpPr>
        <p:spPr>
          <a:xfrm>
            <a:off x="8613648" y="6305546"/>
            <a:ext cx="457200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B5A788"/>
                </a:solidFill>
                <a:uFillTx/>
                <a:latin typeface="Corbel"/>
              </a:defRPr>
            </a:lvl1pPr>
          </a:lstStyle>
          <a:p>
            <a:pPr lvl="0"/>
            <a:fld id="{61A8D52E-8735-43CF-AF21-3332B772EADA}" type="slidenum">
              <a:rPr/>
              <a:pPr lvl="0"/>
              <a:t>‹#›</a:t>
            </a:fld>
            <a:endParaRPr lang="ru-RU"/>
          </a:p>
        </p:txBody>
      </p:sp>
      <p:sp>
        <p:nvSpPr>
          <p:cNvPr id="11" name="Прямоугольник 14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706B5F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300" b="0" i="0" u="none" strike="noStrike" kern="1200" cap="none" spc="0" baseline="0">
          <a:solidFill>
            <a:srgbClr val="572314"/>
          </a:solidFill>
          <a:effectLst>
            <a:outerShdw dist="30001" dir="5400000">
              <a:srgbClr val="000000"/>
            </a:outerShdw>
          </a:effectLst>
          <a:uFillTx/>
          <a:latin typeface="Corbel"/>
        </a:defRPr>
      </a:lvl1pPr>
    </p:titleStyle>
    <p:bodyStyle>
      <a:lvl1pPr marL="365760" marR="0" lvl="0" indent="-283464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3891A7"/>
        </a:buClr>
        <a:buSzPct val="80000"/>
        <a:buFont typeface="Wingdings 2"/>
        <a:buChar char="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orbel"/>
        </a:defRPr>
      </a:lvl1pPr>
      <a:lvl2pPr marL="640080" marR="0" lvl="1" indent="-237744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3891A7"/>
        </a:buClr>
        <a:buSzPct val="100000"/>
        <a:buFont typeface="Verdana"/>
        <a:buChar char="◦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orbel"/>
        </a:defRPr>
      </a:lvl2pPr>
      <a:lvl3pPr marL="886968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EB80A"/>
        </a:buClr>
        <a:buSzPct val="100000"/>
        <a:buFont typeface="Wingdings 2"/>
        <a:buChar char="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orbel"/>
        </a:defRPr>
      </a:lvl3pPr>
      <a:lvl4pPr marL="1097280" marR="0" lvl="3" indent="-173736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C32D2E"/>
        </a:buClr>
        <a:buSzPct val="100000"/>
        <a:buFont typeface="Wingdings 2"/>
        <a:buChar char="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orbel"/>
        </a:defRPr>
      </a:lvl4pPr>
      <a:lvl5pPr marL="1298448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84AA33"/>
        </a:buClr>
        <a:buSzPct val="100000"/>
        <a:buFont typeface="Wingdings 2"/>
        <a:buChar char="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orbe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403649" y="116631"/>
            <a:ext cx="7406640" cy="908858"/>
          </a:xfrm>
        </p:spPr>
        <p:txBody>
          <a:bodyPr lIns="0" tIns="0" rIns="0" bIns="0" anchor="ctr" anchorCtr="1"/>
          <a:lstStyle/>
          <a:p>
            <a:pPr lvl="0" algn="ctr"/>
            <a:r>
              <a:rPr lang="ru-RU" sz="1800" dirty="0">
                <a:effectLst/>
              </a:rPr>
              <a:t>        </a:t>
            </a:r>
            <a:r>
              <a:rPr lang="ru-RU" sz="1800" dirty="0">
                <a:effectLst/>
                <a:latin typeface="Times New Roman" pitchFamily="18"/>
              </a:rPr>
              <a:t>Муниципальное образовательное бюджетное учреждение </a:t>
            </a:r>
            <a:r>
              <a:rPr lang="ru-RU" sz="1800" dirty="0" smtClean="0">
                <a:effectLst/>
                <a:latin typeface="Times New Roman" pitchFamily="18"/>
              </a:rPr>
              <a:t/>
            </a:r>
            <a:br>
              <a:rPr lang="ru-RU" sz="1800" dirty="0" smtClean="0">
                <a:effectLst/>
                <a:latin typeface="Times New Roman" pitchFamily="18"/>
              </a:rPr>
            </a:br>
            <a:r>
              <a:rPr lang="ru-RU" sz="1800" dirty="0" smtClean="0">
                <a:effectLst/>
                <a:latin typeface="Times New Roman" pitchFamily="18"/>
              </a:rPr>
              <a:t>средняя </a:t>
            </a:r>
            <a:r>
              <a:rPr lang="ru-RU" sz="1800" dirty="0">
                <a:effectLst/>
                <a:latin typeface="Times New Roman" pitchFamily="18"/>
              </a:rPr>
              <a:t>общеобразовательная школа №</a:t>
            </a:r>
            <a:r>
              <a:rPr lang="ru-RU" sz="1800" dirty="0" smtClean="0">
                <a:effectLst/>
                <a:latin typeface="Times New Roman" pitchFamily="18"/>
              </a:rPr>
              <a:t>2</a:t>
            </a:r>
            <a:endParaRPr lang="ru-RU" sz="1800" dirty="0">
              <a:effectLst/>
              <a:latin typeface="Times New Roman" pitchFamily="18"/>
            </a:endParaRPr>
          </a:p>
        </p:txBody>
      </p:sp>
      <p:sp>
        <p:nvSpPr>
          <p:cNvPr id="3" name="Текст 2"/>
          <p:cNvSpPr txBox="1"/>
          <p:nvPr/>
        </p:nvSpPr>
        <p:spPr>
          <a:xfrm>
            <a:off x="878902" y="733924"/>
            <a:ext cx="8229600" cy="38472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431999" marR="0" lvl="0" indent="-323999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</a:t>
            </a:r>
          </a:p>
          <a:p>
            <a:pPr marL="359999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Создание доступной образовательной среды для детей с ограниченными возможностями здоровья в условиях общеобразовательной школы</a:t>
            </a:r>
            <a:endParaRPr lang="ru-RU" sz="4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431999" marR="0" lvl="0" indent="-323999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431999" marR="0" lvl="0" indent="-323999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9631" y="3501009"/>
            <a:ext cx="3744413" cy="3024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5508107" y="4810877"/>
            <a:ext cx="2892942" cy="800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431999" marR="0" lvl="0" indent="-323999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Учитель-дефектолог                       Барабанова М.Г.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233" y="260648"/>
            <a:ext cx="7938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 smtClean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Система дополнительного образования</a:t>
            </a:r>
            <a:endParaRPr lang="ru-RU" sz="3600" kern="0" dirty="0">
              <a:solidFill>
                <a:srgbClr val="5723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784"/>
          <a:stretch>
            <a:fillRect/>
          </a:stretch>
        </p:blipFill>
        <p:spPr bwMode="auto">
          <a:xfrm>
            <a:off x="1259632" y="980728"/>
            <a:ext cx="7636386" cy="54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233" y="260648"/>
            <a:ext cx="7938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 smtClean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Система дополнительного образования</a:t>
            </a:r>
            <a:endParaRPr lang="ru-RU" sz="3600" kern="0" dirty="0">
              <a:solidFill>
                <a:srgbClr val="5723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dc38_82cf1ab8_XL.jpg"/>
          <p:cNvPicPr>
            <a:picLocks noChangeAspect="1"/>
          </p:cNvPicPr>
          <p:nvPr/>
        </p:nvPicPr>
        <p:blipFill>
          <a:blip r:embed="rId2" cstate="print"/>
          <a:srcRect r="6493"/>
          <a:stretch>
            <a:fillRect/>
          </a:stretch>
        </p:blipFill>
        <p:spPr>
          <a:xfrm>
            <a:off x="1144141" y="1047750"/>
            <a:ext cx="4147939" cy="2957314"/>
          </a:xfrm>
          <a:prstGeom prst="rect">
            <a:avLst/>
          </a:prstGeom>
        </p:spPr>
      </p:pic>
      <p:pic>
        <p:nvPicPr>
          <p:cNvPr id="4" name="Рисунок 3" descr="512620ad-2184-71c3-2184-71ccd49beafb.photo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4800" y="1101574"/>
            <a:ext cx="3501696" cy="2903490"/>
          </a:xfrm>
          <a:prstGeom prst="rect">
            <a:avLst/>
          </a:prstGeom>
        </p:spPr>
      </p:pic>
      <p:pic>
        <p:nvPicPr>
          <p:cNvPr id="7" name="Рисунок 6" descr="zd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075198"/>
            <a:ext cx="3456384" cy="25941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26400"/>
            <a:ext cx="4490410" cy="33709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9233" y="188640"/>
            <a:ext cx="7938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 smtClean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Система дополнительного образования</a:t>
            </a:r>
            <a:endParaRPr lang="ru-RU" sz="3600" kern="0" dirty="0">
              <a:solidFill>
                <a:srgbClr val="5723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fk-1.jpg"/>
          <p:cNvPicPr>
            <a:picLocks noChangeAspect="1"/>
          </p:cNvPicPr>
          <p:nvPr/>
        </p:nvPicPr>
        <p:blipFill>
          <a:blip r:embed="rId3" cstate="print"/>
          <a:srcRect l="6667"/>
          <a:stretch>
            <a:fillRect/>
          </a:stretch>
        </p:blipFill>
        <p:spPr>
          <a:xfrm>
            <a:off x="1115616" y="836712"/>
            <a:ext cx="4032448" cy="32403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233" y="260648"/>
            <a:ext cx="7938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 smtClean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Система дополнительного образования</a:t>
            </a:r>
            <a:endParaRPr lang="ru-RU" sz="3600" kern="0" dirty="0">
              <a:solidFill>
                <a:srgbClr val="5723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23__dsc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836712"/>
            <a:ext cx="4968552" cy="2935268"/>
          </a:xfrm>
          <a:prstGeom prst="rect">
            <a:avLst/>
          </a:prstGeom>
        </p:spPr>
      </p:pic>
      <p:pic>
        <p:nvPicPr>
          <p:cNvPr id="5" name="Рисунок 4" descr="p52_aag_0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962952"/>
            <a:ext cx="3960440" cy="2634400"/>
          </a:xfrm>
          <a:prstGeom prst="rect">
            <a:avLst/>
          </a:prstGeom>
        </p:spPr>
      </p:pic>
      <p:pic>
        <p:nvPicPr>
          <p:cNvPr id="7" name="Рисунок 6" descr="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145" y="3933056"/>
            <a:ext cx="3479043" cy="2644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233" y="44624"/>
            <a:ext cx="7938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 smtClean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Система дополнительного образования</a:t>
            </a:r>
            <a:endParaRPr lang="ru-RU" sz="3600" kern="0" dirty="0">
              <a:solidFill>
                <a:srgbClr val="5723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52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89040"/>
            <a:ext cx="3600400" cy="2700300"/>
          </a:xfrm>
          <a:prstGeom prst="rect">
            <a:avLst/>
          </a:prstGeom>
        </p:spPr>
      </p:pic>
      <p:pic>
        <p:nvPicPr>
          <p:cNvPr id="4" name="Рисунок 3" descr="p52_risunok19.jpg"/>
          <p:cNvPicPr>
            <a:picLocks noChangeAspect="1"/>
          </p:cNvPicPr>
          <p:nvPr/>
        </p:nvPicPr>
        <p:blipFill>
          <a:blip r:embed="rId3" cstate="print"/>
          <a:srcRect t="10077"/>
          <a:stretch>
            <a:fillRect/>
          </a:stretch>
        </p:blipFill>
        <p:spPr>
          <a:xfrm>
            <a:off x="2483768" y="764704"/>
            <a:ext cx="4824536" cy="2808312"/>
          </a:xfrm>
          <a:prstGeom prst="rect">
            <a:avLst/>
          </a:prstGeom>
        </p:spPr>
      </p:pic>
      <p:pic>
        <p:nvPicPr>
          <p:cNvPr id="2050" name="Picture 2" descr="Z:\SDC15438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860032" y="375303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78902" y="44624"/>
            <a:ext cx="8229600" cy="1143000"/>
          </a:xfrm>
        </p:spPr>
        <p:txBody>
          <a:bodyPr lIns="0" tIns="0" rIns="0" bIns="0" anchorCtr="1"/>
          <a:lstStyle/>
          <a:p>
            <a:pPr lvl="0" algn="ctr"/>
            <a:r>
              <a:rPr lang="ru-RU" sz="3600" kern="0" dirty="0" err="1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Психолого-медико-педагогическое</a:t>
            </a:r>
            <a:r>
              <a:rPr lang="ru-RU" sz="3600" kern="0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3600" kern="0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kern="0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сопровождение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15616" y="1340768"/>
            <a:ext cx="7822646" cy="5328592"/>
            <a:chOff x="1115616" y="1340768"/>
            <a:chExt cx="7822646" cy="5328592"/>
          </a:xfrm>
        </p:grpSpPr>
        <p:pic>
          <p:nvPicPr>
            <p:cNvPr id="4" name="Рисунок 3" descr="4723_html_74432248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32" y="1340768"/>
              <a:ext cx="7678630" cy="503725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4644008" y="3933056"/>
              <a:ext cx="230425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Учитель-логопед, учитель-дефектолог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5616" y="5229200"/>
              <a:ext cx="2016224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Профилактика правонарушений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48064" y="5229200"/>
              <a:ext cx="2016224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Выявление проблем и коррекция познавательных функций и речи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82758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 smtClean="0">
                <a:solidFill>
                  <a:srgbClr val="572314"/>
                </a:solidFill>
                <a:uFillTx/>
                <a:latin typeface="Times New Roman" pitchFamily="18" charset="0"/>
                <a:cs typeface="Times New Roman" pitchFamily="18" charset="0"/>
              </a:rPr>
              <a:t>Взаимодействие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 err="1" smtClean="0">
                <a:solidFill>
                  <a:srgbClr val="572314"/>
                </a:solidFill>
                <a:uFillTx/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400" b="0" i="0" u="none" strike="noStrike" kern="1200" cap="none" spc="0" baseline="0" dirty="0" smtClean="0">
                <a:solidFill>
                  <a:srgbClr val="572314"/>
                </a:solidFill>
                <a:uFillTx/>
                <a:latin typeface="Times New Roman" pitchFamily="18" charset="0"/>
                <a:cs typeface="Times New Roman" pitchFamily="18" charset="0"/>
              </a:rPr>
              <a:t> консилиума школы и </a:t>
            </a:r>
            <a:r>
              <a:rPr lang="ru-RU" sz="2400" b="0" i="0" u="none" strike="noStrike" kern="1200" cap="none" spc="0" baseline="0" dirty="0" err="1" smtClean="0">
                <a:solidFill>
                  <a:srgbClr val="572314"/>
                </a:solidFill>
                <a:uFillTx/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400" b="0" i="0" u="none" strike="noStrike" kern="1200" cap="none" spc="0" baseline="0" dirty="0" smtClean="0">
                <a:solidFill>
                  <a:srgbClr val="572314"/>
                </a:solidFill>
                <a:uFillTx/>
                <a:latin typeface="Times New Roman" pitchFamily="18" charset="0"/>
                <a:cs typeface="Times New Roman" pitchFamily="18" charset="0"/>
              </a:rPr>
              <a:t> службы</a:t>
            </a:r>
            <a:endParaRPr lang="ru-RU" sz="2400" b="0" i="0" u="none" strike="noStrike" kern="1200" cap="none" spc="0" baseline="0" dirty="0">
              <a:solidFill>
                <a:srgbClr val="572314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87625" y="1268760"/>
            <a:ext cx="7560839" cy="5328592"/>
            <a:chOff x="1187625" y="1268760"/>
            <a:chExt cx="7560839" cy="5328592"/>
          </a:xfrm>
        </p:grpSpPr>
        <p:pic>
          <p:nvPicPr>
            <p:cNvPr id="3" name="Рисунок 2" descr="взять.gif"/>
            <p:cNvPicPr>
              <a:picLocks noChangeAspect="1"/>
            </p:cNvPicPr>
            <p:nvPr/>
          </p:nvPicPr>
          <p:blipFill>
            <a:blip r:embed="rId2" cstate="print"/>
            <a:srcRect b="13181"/>
            <a:stretch>
              <a:fillRect/>
            </a:stretch>
          </p:blipFill>
          <p:spPr>
            <a:xfrm>
              <a:off x="1331641" y="1268760"/>
              <a:ext cx="7273608" cy="5328592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835696" y="5691228"/>
              <a:ext cx="1728192" cy="7920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Дети-инвалиды, обучающиеся в классе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6200000">
              <a:off x="-468558" y="2924945"/>
              <a:ext cx="4104454" cy="7920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Педагогический совет, </a:t>
              </a:r>
            </a:p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Администрация школы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rot="16200000">
              <a:off x="6264188" y="2960948"/>
              <a:ext cx="4176464" cy="7920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Родители детей с ограниченными возможностями здоровья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78902" y="44622"/>
            <a:ext cx="8229600" cy="1143000"/>
          </a:xfrm>
        </p:spPr>
        <p:txBody>
          <a:bodyPr anchorCtr="1"/>
          <a:lstStyle/>
          <a:p>
            <a:pPr lvl="0" algn="ctr"/>
            <a:r>
              <a:rPr lang="ru-RU" sz="3600" kern="0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Материально-техническое обеспечение</a:t>
            </a:r>
          </a:p>
        </p:txBody>
      </p:sp>
      <p:pic>
        <p:nvPicPr>
          <p:cNvPr id="3" name="Рисунок 2" descr="DSCN1850.JPG"/>
          <p:cNvPicPr>
            <a:picLocks noChangeAspect="1"/>
          </p:cNvPicPr>
          <p:nvPr/>
        </p:nvPicPr>
        <p:blipFill>
          <a:blip r:embed="rId3" cstate="print"/>
          <a:srcRect r="31383"/>
          <a:stretch>
            <a:fillRect/>
          </a:stretch>
        </p:blipFill>
        <p:spPr>
          <a:xfrm>
            <a:off x="1187622" y="1340766"/>
            <a:ext cx="3886904" cy="424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SCN1854.JPG"/>
          <p:cNvPicPr>
            <a:picLocks noChangeAspect="1"/>
          </p:cNvPicPr>
          <p:nvPr/>
        </p:nvPicPr>
        <p:blipFill>
          <a:blip r:embed="rId4" cstate="print"/>
          <a:srcRect l="21650" t="34059" r="23225" b="3801"/>
          <a:stretch>
            <a:fillRect/>
          </a:stretch>
        </p:blipFill>
        <p:spPr>
          <a:xfrm>
            <a:off x="5315306" y="980730"/>
            <a:ext cx="3446318" cy="291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SCN1855.JPG"/>
          <p:cNvPicPr>
            <a:picLocks noChangeAspect="1"/>
          </p:cNvPicPr>
          <p:nvPr/>
        </p:nvPicPr>
        <p:blipFill>
          <a:blip r:embed="rId5" cstate="print"/>
          <a:srcRect l="33463" t="47249" r="28738" b="13902"/>
          <a:stretch>
            <a:fillRect/>
          </a:stretch>
        </p:blipFill>
        <p:spPr>
          <a:xfrm>
            <a:off x="5292080" y="4077071"/>
            <a:ext cx="3456386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878902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</p:txBody>
      </p:sp>
      <p:pic>
        <p:nvPicPr>
          <p:cNvPr id="3" name="Рисунок 2" descr="DSCN1870.JPG"/>
          <p:cNvPicPr>
            <a:picLocks noChangeAspect="1"/>
          </p:cNvPicPr>
          <p:nvPr/>
        </p:nvPicPr>
        <p:blipFill>
          <a:blip r:embed="rId2" cstate="print"/>
          <a:srcRect l="9051" r="27163" b="6951"/>
          <a:stretch>
            <a:fillRect/>
          </a:stretch>
        </p:blipFill>
        <p:spPr>
          <a:xfrm>
            <a:off x="1187622" y="1484784"/>
            <a:ext cx="3858146" cy="42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SCN1874.JPG"/>
          <p:cNvPicPr>
            <a:picLocks noChangeAspect="1"/>
          </p:cNvPicPr>
          <p:nvPr/>
        </p:nvPicPr>
        <p:blipFill>
          <a:blip r:embed="rId3" cstate="print"/>
          <a:srcRect l="23225" t="9051" r="12988"/>
          <a:stretch>
            <a:fillRect/>
          </a:stretch>
        </p:blipFill>
        <p:spPr>
          <a:xfrm>
            <a:off x="5130994" y="2060845"/>
            <a:ext cx="3905502" cy="4176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1833.JPG"/>
          <p:cNvPicPr>
            <a:picLocks noChangeAspect="1"/>
          </p:cNvPicPr>
          <p:nvPr/>
        </p:nvPicPr>
        <p:blipFill>
          <a:blip r:embed="rId3" cstate="print"/>
          <a:srcRect l="14402"/>
          <a:stretch>
            <a:fillRect/>
          </a:stretch>
        </p:blipFill>
        <p:spPr>
          <a:xfrm>
            <a:off x="1259631" y="1700811"/>
            <a:ext cx="3851919" cy="337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SCN1838.JPG"/>
          <p:cNvPicPr>
            <a:picLocks noChangeAspect="1"/>
          </p:cNvPicPr>
          <p:nvPr/>
        </p:nvPicPr>
        <p:blipFill>
          <a:blip r:embed="rId4" cstate="print"/>
          <a:srcRect l="2751" r="21650" b="9051"/>
          <a:stretch>
            <a:fillRect/>
          </a:stretch>
        </p:blipFill>
        <p:spPr>
          <a:xfrm>
            <a:off x="5292080" y="2852937"/>
            <a:ext cx="3779910" cy="3410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/>
          <p:nvPr/>
        </p:nvSpPr>
        <p:spPr>
          <a:xfrm>
            <a:off x="878902" y="53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Организационно-педагогические условия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4038"/>
          <a:stretch>
            <a:fillRect/>
          </a:stretch>
        </p:blipFill>
        <p:spPr>
          <a:xfrm>
            <a:off x="1619667" y="1914506"/>
            <a:ext cx="6768754" cy="4682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403649" y="332658"/>
            <a:ext cx="7344817" cy="19389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26987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Инклюзия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– это процесс развития предельно доступного 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образования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для каждого в доступных 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школах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и 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образовательных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учреждениях, формирование процессов обучения с постановкой адекватных целей всех учеников.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839.JPG"/>
          <p:cNvPicPr>
            <a:picLocks noChangeAspect="1"/>
          </p:cNvPicPr>
          <p:nvPr/>
        </p:nvPicPr>
        <p:blipFill>
          <a:blip r:embed="rId2" cstate="print"/>
          <a:srcRect r="10401"/>
          <a:stretch>
            <a:fillRect/>
          </a:stretch>
        </p:blipFill>
        <p:spPr>
          <a:xfrm>
            <a:off x="1115613" y="1196748"/>
            <a:ext cx="3659136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N1847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10272" b="4131"/>
          <a:stretch>
            <a:fillRect/>
          </a:stretch>
        </p:blipFill>
        <p:spPr>
          <a:xfrm>
            <a:off x="5220071" y="1196748"/>
            <a:ext cx="3600404" cy="54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/>
          <p:nvPr/>
        </p:nvSpPr>
        <p:spPr>
          <a:xfrm>
            <a:off x="878902" y="-273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Организационно-педагогические условия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1849.JPG"/>
          <p:cNvPicPr>
            <a:picLocks noChangeAspect="1"/>
          </p:cNvPicPr>
          <p:nvPr/>
        </p:nvPicPr>
        <p:blipFill>
          <a:blip r:embed="rId2" cstate="print"/>
          <a:srcRect l="2751" r="20863" b="9051"/>
          <a:stretch>
            <a:fillRect/>
          </a:stretch>
        </p:blipFill>
        <p:spPr>
          <a:xfrm>
            <a:off x="1619667" y="1196748"/>
            <a:ext cx="6192691" cy="55299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/>
          <p:nvPr/>
        </p:nvSpPr>
        <p:spPr>
          <a:xfrm>
            <a:off x="878902" y="-273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Организационно-педагогические условия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DSCN186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r="27163"/>
          <a:stretch>
            <a:fillRect/>
          </a:stretch>
        </p:blipFill>
        <p:spPr>
          <a:xfrm>
            <a:off x="1979712" y="1268760"/>
            <a:ext cx="5328592" cy="5486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/>
          <p:nvPr/>
        </p:nvSpPr>
        <p:spPr>
          <a:xfrm>
            <a:off x="878902" y="-273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Организационно-педагогические условия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5" descr="C:\Users\Марина\Desktop\Семинар 28.03.2014\Инклюзивное\plakat_1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404667"/>
            <a:ext cx="7452323" cy="554461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14400" y="188640"/>
            <a:ext cx="8229600" cy="1143000"/>
          </a:xfrm>
        </p:spPr>
        <p:txBody>
          <a:bodyPr anchorCtr="1"/>
          <a:lstStyle/>
          <a:p>
            <a:pPr lvl="0"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Модели включения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1331640" y="1556792"/>
            <a:ext cx="7488835" cy="4525959"/>
          </a:xfrm>
        </p:spPr>
        <p:txBody>
          <a:bodyPr/>
          <a:lstStyle/>
          <a:p>
            <a:pPr marL="0" lvl="0" indent="360365">
              <a:spcBef>
                <a:spcPts val="640"/>
              </a:spcBef>
              <a:spcAft>
                <a:spcPts val="1415"/>
              </a:spcAft>
              <a:buFont typeface="StarSymbol"/>
              <a:buChar char="●"/>
            </a:pPr>
            <a:r>
              <a:rPr lang="ru-RU" dirty="0">
                <a:latin typeface="Times New Roman" pitchFamily="18" charset="0"/>
                <a:ea typeface="Microsoft YaHei" pitchFamily="2"/>
                <a:cs typeface="Times New Roman" pitchFamily="18" charset="0"/>
              </a:rPr>
              <a:t>Общеобразовательные классы</a:t>
            </a:r>
          </a:p>
          <a:p>
            <a:pPr marL="0" lvl="0" indent="360365">
              <a:spcBef>
                <a:spcPts val="640"/>
              </a:spcBef>
              <a:spcAft>
                <a:spcPts val="1415"/>
              </a:spcAft>
              <a:buFont typeface="StarSymbol"/>
              <a:buChar char="●"/>
            </a:pPr>
            <a:r>
              <a:rPr lang="ru-RU" dirty="0">
                <a:latin typeface="Times New Roman" pitchFamily="18" charset="0"/>
                <a:ea typeface="Microsoft YaHei" pitchFamily="2"/>
                <a:cs typeface="Times New Roman" pitchFamily="18" charset="0"/>
              </a:rPr>
              <a:t>Специальные (коррекционные) классы</a:t>
            </a:r>
          </a:p>
          <a:p>
            <a:pPr marL="358775" lvl="0" indent="-358775">
              <a:spcBef>
                <a:spcPts val="640"/>
              </a:spcBef>
              <a:spcAft>
                <a:spcPts val="1415"/>
              </a:spcAft>
              <a:buFont typeface="StarSymbol"/>
              <a:buChar char="●"/>
            </a:pPr>
            <a:r>
              <a:rPr lang="ru-RU" dirty="0">
                <a:latin typeface="Times New Roman" pitchFamily="18" charset="0"/>
                <a:ea typeface="Microsoft YaHei" pitchFamily="2"/>
                <a:cs typeface="Times New Roman" pitchFamily="18" charset="0"/>
              </a:rPr>
              <a:t>Совместное обучение детей с ОВЗ со   сверстниками</a:t>
            </a:r>
          </a:p>
          <a:p>
            <a:pPr marL="0" lvl="0" indent="360365">
              <a:spcBef>
                <a:spcPts val="640"/>
              </a:spcBef>
              <a:spcAft>
                <a:spcPts val="1415"/>
              </a:spcAft>
              <a:buFont typeface="StarSymbol"/>
              <a:buChar char="●"/>
            </a:pPr>
            <a:r>
              <a:rPr lang="ru-RU" dirty="0">
                <a:latin typeface="Times New Roman" pitchFamily="18" charset="0"/>
                <a:ea typeface="Microsoft YaHei" pitchFamily="2"/>
                <a:cs typeface="Times New Roman" pitchFamily="18" charset="0"/>
              </a:rPr>
              <a:t>Индивидуальное обучение на дому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34888" y="116632"/>
            <a:ext cx="8229600" cy="1143000"/>
          </a:xfrm>
        </p:spPr>
        <p:txBody>
          <a:bodyPr anchorCtr="1"/>
          <a:lstStyle/>
          <a:p>
            <a:pPr lvl="0"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Виды интеграции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1331640" y="1700811"/>
            <a:ext cx="5508107" cy="4525959"/>
          </a:xfrm>
        </p:spPr>
        <p:txBody>
          <a:bodyPr/>
          <a:lstStyle/>
          <a:p>
            <a:pPr marL="0" lvl="0" indent="358775">
              <a:spcBef>
                <a:spcPts val="640"/>
              </a:spcBef>
              <a:spcAft>
                <a:spcPts val="1415"/>
              </a:spcAft>
              <a:buFont typeface="StarSymbol"/>
              <a:buChar char="●"/>
            </a:pPr>
            <a:r>
              <a:rPr lang="ru-RU" dirty="0">
                <a:latin typeface="Times New Roman" pitchFamily="18" charset="0"/>
                <a:ea typeface="Microsoft YaHei" pitchFamily="2"/>
                <a:cs typeface="Times New Roman" pitchFamily="18" charset="0"/>
              </a:rPr>
              <a:t>Постоянная полная</a:t>
            </a:r>
          </a:p>
          <a:p>
            <a:pPr marL="0" lvl="0" indent="358775">
              <a:spcBef>
                <a:spcPts val="640"/>
              </a:spcBef>
              <a:spcAft>
                <a:spcPts val="1415"/>
              </a:spcAft>
              <a:buFont typeface="StarSymbol"/>
              <a:buChar char="●"/>
            </a:pPr>
            <a:r>
              <a:rPr lang="ru-RU" dirty="0">
                <a:latin typeface="Times New Roman" pitchFamily="18" charset="0"/>
                <a:ea typeface="Microsoft YaHei" pitchFamily="2"/>
                <a:cs typeface="Times New Roman" pitchFamily="18" charset="0"/>
              </a:rPr>
              <a:t>Постоянная неполная</a:t>
            </a:r>
          </a:p>
          <a:p>
            <a:pPr marL="0" lvl="0" indent="358775">
              <a:spcBef>
                <a:spcPts val="640"/>
              </a:spcBef>
              <a:spcAft>
                <a:spcPts val="1415"/>
              </a:spcAft>
              <a:buFont typeface="StarSymbol"/>
              <a:buChar char="●"/>
            </a:pPr>
            <a:r>
              <a:rPr lang="ru-RU" dirty="0">
                <a:latin typeface="Times New Roman" pitchFamily="18" charset="0"/>
                <a:ea typeface="Microsoft YaHei" pitchFamily="2"/>
                <a:cs typeface="Times New Roman" pitchFamily="18" charset="0"/>
              </a:rPr>
              <a:t>Постоянная частичная</a:t>
            </a:r>
          </a:p>
          <a:p>
            <a:pPr marL="0" lvl="0" indent="358775">
              <a:spcBef>
                <a:spcPts val="640"/>
              </a:spcBef>
              <a:spcAft>
                <a:spcPts val="1415"/>
              </a:spcAft>
              <a:buFont typeface="StarSymbol"/>
              <a:buChar char="●"/>
            </a:pPr>
            <a:r>
              <a:rPr lang="ru-RU" dirty="0">
                <a:latin typeface="Times New Roman" pitchFamily="18" charset="0"/>
                <a:ea typeface="Microsoft YaHei" pitchFamily="2"/>
                <a:cs typeface="Times New Roman" pitchFamily="18" charset="0"/>
              </a:rPr>
              <a:t>Временная частичная</a:t>
            </a:r>
          </a:p>
          <a:p>
            <a:pPr marL="0" lvl="0" indent="358775">
              <a:spcBef>
                <a:spcPts val="640"/>
              </a:spcBef>
              <a:spcAft>
                <a:spcPts val="1415"/>
              </a:spcAft>
              <a:buFont typeface="StarSymbol"/>
              <a:buChar char="●"/>
            </a:pPr>
            <a:r>
              <a:rPr lang="ru-RU" dirty="0">
                <a:latin typeface="Times New Roman" pitchFamily="18" charset="0"/>
                <a:ea typeface="Microsoft YaHei" pitchFamily="2"/>
                <a:cs typeface="Times New Roman" pitchFamily="18" charset="0"/>
              </a:rPr>
              <a:t>Эпизодическая</a:t>
            </a:r>
          </a:p>
          <a:p>
            <a:pPr marL="0" lvl="0" indent="0">
              <a:spcBef>
                <a:spcPts val="640"/>
              </a:spcBef>
              <a:spcAft>
                <a:spcPts val="1415"/>
              </a:spcAft>
              <a:buNone/>
            </a:pPr>
            <a:endParaRPr lang="ru-RU" dirty="0">
              <a:latin typeface="Calibri" pitchFamily="18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640"/>
              </a:spcBef>
              <a:spcAft>
                <a:spcPts val="1415"/>
              </a:spcAft>
              <a:buNone/>
            </a:pPr>
            <a:endParaRPr lang="ru-RU" dirty="0"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/>
          <p:nvPr/>
        </p:nvGraphicFramePr>
        <p:xfrm>
          <a:off x="1403649" y="260648"/>
          <a:ext cx="7128790" cy="604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152" y="-30476"/>
            <a:ext cx="9290304" cy="696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14400" y="296859"/>
            <a:ext cx="8229600" cy="1143000"/>
          </a:xfrm>
        </p:spPr>
        <p:txBody>
          <a:bodyPr anchorCtr="1"/>
          <a:lstStyle/>
          <a:p>
            <a:pPr lvl="0"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Организационное обеспечение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1095378" y="2105021"/>
            <a:ext cx="8048621" cy="2692395"/>
          </a:xfrm>
        </p:spPr>
        <p:txBody>
          <a:bodyPr/>
          <a:lstStyle/>
          <a:p>
            <a:pPr marL="0" lvl="0" indent="269876">
              <a:spcBef>
                <a:spcPts val="640"/>
              </a:spcBef>
              <a:spcAft>
                <a:spcPts val="1415"/>
              </a:spcAft>
              <a:buNone/>
            </a:pPr>
            <a:r>
              <a:rPr lang="ru-RU" sz="3600" b="1" dirty="0">
                <a:latin typeface="Times New Roman" pitchFamily="18"/>
                <a:ea typeface="Microsoft YaHei" pitchFamily="2"/>
                <a:cs typeface="Times New Roman" pitchFamily="18"/>
              </a:rPr>
              <a:t>нормативно-правовая база</a:t>
            </a:r>
          </a:p>
          <a:p>
            <a:pPr marL="269875" lvl="1" indent="360363">
              <a:spcBef>
                <a:spcPts val="640"/>
              </a:spcBef>
              <a:spcAft>
                <a:spcPts val="1135"/>
              </a:spcAft>
              <a:buSzPct val="80000"/>
              <a:buFont typeface="StarSymbol"/>
              <a:buChar char="●"/>
            </a:pPr>
            <a:r>
              <a:rPr lang="ru-RU" sz="3200" dirty="0">
                <a:latin typeface="Times New Roman" pitchFamily="18"/>
                <a:ea typeface="Microsoft YaHei" pitchFamily="2"/>
                <a:cs typeface="Times New Roman" pitchFamily="18"/>
              </a:rPr>
              <a:t>федеральные нормативные документы</a:t>
            </a:r>
          </a:p>
          <a:p>
            <a:pPr marL="269875" lvl="1" indent="360363">
              <a:spcBef>
                <a:spcPts val="640"/>
              </a:spcBef>
              <a:spcAft>
                <a:spcPts val="1135"/>
              </a:spcAft>
              <a:buSzPct val="80000"/>
              <a:buFont typeface="StarSymbol"/>
              <a:buChar char="●"/>
            </a:pPr>
            <a:r>
              <a:rPr lang="ru-RU" sz="3200" dirty="0">
                <a:latin typeface="Times New Roman" pitchFamily="18"/>
                <a:ea typeface="Microsoft YaHei" pitchFamily="2"/>
                <a:cs typeface="Times New Roman" pitchFamily="18"/>
              </a:rPr>
              <a:t>региональные нормативные документы</a:t>
            </a:r>
          </a:p>
          <a:p>
            <a:pPr marL="269875" lvl="1" indent="360363">
              <a:spcBef>
                <a:spcPts val="640"/>
              </a:spcBef>
              <a:spcAft>
                <a:spcPts val="1135"/>
              </a:spcAft>
              <a:buSzPct val="80000"/>
              <a:buFont typeface="StarSymbol"/>
              <a:buChar char="●"/>
            </a:pPr>
            <a:r>
              <a:rPr lang="ru-RU" sz="3200" dirty="0">
                <a:latin typeface="Times New Roman" pitchFamily="18"/>
                <a:ea typeface="Microsoft YaHei" pitchFamily="2"/>
                <a:cs typeface="Times New Roman" pitchFamily="18"/>
              </a:rPr>
              <a:t>локальные акты школы</a:t>
            </a:r>
          </a:p>
          <a:p>
            <a:pPr marL="0" lvl="0" indent="0">
              <a:spcBef>
                <a:spcPts val="640"/>
              </a:spcBef>
              <a:spcAft>
                <a:spcPts val="1415"/>
              </a:spcAft>
              <a:buSzPct val="45000"/>
              <a:buFont typeface="Arial" pitchFamily="32"/>
              <a:buChar char="•"/>
            </a:pPr>
            <a:endParaRPr lang="ru-RU" dirty="0">
              <a:latin typeface="Calibri" pitchFamily="18"/>
              <a:ea typeface="Microsoft YaHei" pitchFamily="2"/>
              <a:cs typeface="Mangal" pitchFamily="2"/>
            </a:endParaRPr>
          </a:p>
          <a:p>
            <a:pPr marL="0" lvl="0" indent="0">
              <a:spcBef>
                <a:spcPts val="640"/>
              </a:spcBef>
              <a:spcAft>
                <a:spcPts val="1415"/>
              </a:spcAft>
              <a:buSzPct val="45000"/>
              <a:buFont typeface="Arial" pitchFamily="32"/>
              <a:buChar char="•"/>
            </a:pPr>
            <a:endParaRPr lang="ru-RU" dirty="0"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5"/>
          <p:cNvSpPr/>
          <p:nvPr/>
        </p:nvSpPr>
        <p:spPr>
          <a:xfrm>
            <a:off x="1115613" y="620685"/>
            <a:ext cx="7956377" cy="623731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DCE6F2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99595" y="-243404"/>
            <a:ext cx="8229600" cy="1143000"/>
          </a:xfrm>
        </p:spPr>
        <p:txBody>
          <a:bodyPr anchorCtr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Система дополнительного образования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3131838" y="764703"/>
            <a:ext cx="3888431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Коррекционно-развивающая среда</a:t>
            </a:r>
          </a:p>
        </p:txBody>
      </p:sp>
      <p:sp>
        <p:nvSpPr>
          <p:cNvPr id="5" name="Овал 7"/>
          <p:cNvSpPr/>
          <p:nvPr/>
        </p:nvSpPr>
        <p:spPr>
          <a:xfrm>
            <a:off x="2195739" y="1772820"/>
            <a:ext cx="3168350" cy="345638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DEADA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Овал 8"/>
          <p:cNvSpPr/>
          <p:nvPr/>
        </p:nvSpPr>
        <p:spPr>
          <a:xfrm>
            <a:off x="4932035" y="1916829"/>
            <a:ext cx="3024332" cy="338437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EBF1DE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339748" y="2588712"/>
            <a:ext cx="1872206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Сетевое взаимодействие</a:t>
            </a:r>
          </a:p>
        </p:txBody>
      </p:sp>
      <p:sp>
        <p:nvSpPr>
          <p:cNvPr id="8" name="Овал 10"/>
          <p:cNvSpPr/>
          <p:nvPr/>
        </p:nvSpPr>
        <p:spPr>
          <a:xfrm>
            <a:off x="3563892" y="3473622"/>
            <a:ext cx="3024332" cy="338437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2DCDB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2" descr="&amp;Kcy;&amp;acy;&amp;chcy;&amp;iecy;&amp;scy;&amp;tcy;&amp;vcy;&amp;ocy; &amp;zhcy;&amp;icy;&amp;zcy;&amp;ncy;&amp;icy; &amp;ocy;&amp;scy;&amp;ocy;&amp;bcy;&amp;iecy;&amp;ncy;&amp;ncy;&amp;ycy;&amp;khcy; &amp;lcy;&amp;yucy;&amp;dcy;&amp;iecy;&amp;jcy;"/>
          <p:cNvPicPr>
            <a:picLocks noChangeAspect="1"/>
          </p:cNvPicPr>
          <p:nvPr/>
        </p:nvPicPr>
        <p:blipFill>
          <a:blip r:embed="rId3" cstate="print"/>
          <a:srcRect l="32484"/>
          <a:stretch>
            <a:fillRect/>
          </a:stretch>
        </p:blipFill>
        <p:spPr>
          <a:xfrm>
            <a:off x="4419862" y="2708919"/>
            <a:ext cx="1232263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1"/>
          <p:cNvSpPr txBox="1"/>
          <p:nvPr/>
        </p:nvSpPr>
        <p:spPr>
          <a:xfrm>
            <a:off x="5652116" y="2516703"/>
            <a:ext cx="2232251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Школьное дополнительное образование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4067946" y="4797152"/>
            <a:ext cx="2016224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Внеурочная деятельность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9" y="1124744"/>
            <a:ext cx="6972263" cy="5229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/>
          <p:nvPr/>
        </p:nvSpPr>
        <p:spPr>
          <a:xfrm>
            <a:off x="878902" y="1257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dirty="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Система дополнительного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179</Words>
  <Application>Microsoft Office PowerPoint</Application>
  <PresentationFormat>Экран (4:3)</PresentationFormat>
  <Paragraphs>49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        Муниципальное образовательное бюджетное учреждение  средняя общеобразовательная школа №2</vt:lpstr>
      <vt:lpstr>Слайд 2</vt:lpstr>
      <vt:lpstr>Модели включения</vt:lpstr>
      <vt:lpstr>Виды интеграции</vt:lpstr>
      <vt:lpstr>Слайд 5</vt:lpstr>
      <vt:lpstr>Слайд 6</vt:lpstr>
      <vt:lpstr>Организационное обеспечение</vt:lpstr>
      <vt:lpstr>Система дополнительного образования</vt:lpstr>
      <vt:lpstr>Слайд 9</vt:lpstr>
      <vt:lpstr>Слайд 10</vt:lpstr>
      <vt:lpstr>Слайд 11</vt:lpstr>
      <vt:lpstr>Слайд 12</vt:lpstr>
      <vt:lpstr>Слайд 13</vt:lpstr>
      <vt:lpstr>Слайд 14</vt:lpstr>
      <vt:lpstr>Психолого-медико-педагогическое  сопровождение</vt:lpstr>
      <vt:lpstr>Слайд 16</vt:lpstr>
      <vt:lpstr>Материально-техническое обеспечение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бюджетное учреждение средняя общеобразовательная школа №2.</dc:title>
  <dc:creator>Марина</dc:creator>
  <cp:lastModifiedBy>Марина</cp:lastModifiedBy>
  <cp:revision>24</cp:revision>
  <dcterms:created xsi:type="dcterms:W3CDTF">2014-08-21T07:17:34Z</dcterms:created>
  <dcterms:modified xsi:type="dcterms:W3CDTF">2014-08-27T10:44:16Z</dcterms:modified>
</cp:coreProperties>
</file>