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3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vertBarState="maximized">
    <p:restoredLeft sz="15620"/>
    <p:restoredTop sz="94412"/>
  </p:normalViewPr>
  <p:slideViewPr>
    <p:cSldViewPr>
      <p:cViewPr varScale="1">
        <p:scale>
          <a:sx n="91" d="100"/>
          <a:sy n="91" d="100"/>
        </p:scale>
        <p:origin x="-690" y="-108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352" y="-90"/>
      </p:cViewPr>
      <p:guideLst>
        <p:guide orient="horz" pos="2880"/>
        <p:guide pos="2157"/>
      </p:guideLst>
    </p:cSldViewPr>
  </p:notes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handoutMaster" Target="handoutMasters/handout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presProps" Target="presProps.xml"  /><Relationship Id="rId37" Type="http://schemas.openxmlformats.org/officeDocument/2006/relationships/viewProps" Target="viewProps.xml"  /><Relationship Id="rId38" Type="http://schemas.openxmlformats.org/officeDocument/2006/relationships/theme" Target="theme/theme1.xml"  /><Relationship Id="rId39" Type="http://schemas.openxmlformats.org/officeDocument/2006/relationships/tableStyles" Target="tableStyles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FD479A7-A117-4F9B-A111-964FE9128AB5}" type="datetime1">
              <a:rPr lang="ru-RU"/>
              <a:pPr lvl="0">
                <a:defRPr/>
              </a:pPr>
              <a:t>05-02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74B5E908-9623-4F03-A629-6EF29A274836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11D3C74-AF5A-4477-AB2C-26E607E828D6}" type="datetime1">
              <a:rPr lang="ru-RU"/>
              <a:pPr lvl="0">
                <a:defRPr/>
              </a:pPr>
              <a:t>05-02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EDF2CB6F-AB2E-4AF3-9789-868D6B6A71D4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EDF2CB6F-AB2E-4AF3-9789-868D6B6A71D4}" type="slidenum">
              <a:rPr lang="en-US"/>
              <a:pPr lvl="0">
                <a:defRPr/>
              </a:pPr>
              <a:t>12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Relationship Id="rId3" Type="http://schemas.openxmlformats.org/officeDocument/2006/relationships/image" Target="../media/image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16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Relationship Id="rId4" Type="http://schemas.openxmlformats.org/officeDocument/2006/relationships/image" Target="../media/image2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Relationship Id="rId3" Type="http://schemas.openxmlformats.org/officeDocument/2006/relationships/image" Target="../media/image2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23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jpeg"  /><Relationship Id="rId3" Type="http://schemas.openxmlformats.org/officeDocument/2006/relationships/image" Target="../media/image25.png"  /><Relationship Id="rId4" Type="http://schemas.openxmlformats.org/officeDocument/2006/relationships/image" Target="../media/image26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27.jpeg"  /><Relationship Id="rId4" Type="http://schemas.openxmlformats.org/officeDocument/2006/relationships/image" Target="../media/image28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jpeg"  /><Relationship Id="rId3" Type="http://schemas.openxmlformats.org/officeDocument/2006/relationships/image" Target="../media/image2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png"  /><Relationship Id="rId3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3.jpeg"  /><Relationship Id="rId3" Type="http://schemas.openxmlformats.org/officeDocument/2006/relationships/image" Target="../media/image1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4.png"  /><Relationship Id="rId3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Relationship Id="rId4" Type="http://schemas.openxmlformats.org/officeDocument/2006/relationships/image" Target="../media/image2.png"  /><Relationship Id="rId5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457200" y="1505930"/>
            <a:ext cx="8435280" cy="192307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b="1"/>
              <a:t>«ЗДЕСЬ СТАРИНА ПЕРЕМЕШАЛАСЬ С НОВЬЮ,</a:t>
            </a:r>
            <a:br>
              <a:rPr lang="ru-RU" sz="3200" b="1"/>
            </a:br>
            <a:r>
              <a:rPr lang="ru-RU" sz="3200" b="1"/>
              <a:t>КАК ПЫЛКИЙ УМ С ПОЭЗИЕЙ ДУШИ»</a:t>
            </a:r>
            <a:br>
              <a:rPr lang="ru-RU" sz="3200" b="1"/>
            </a:br>
            <a:endParaRPr lang="ru-RU" sz="32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7344816" cy="16002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1400" b="1">
                <a:solidFill>
                  <a:schemeClr val="tx1"/>
                </a:solidFill>
                <a:latin typeface="Times New Roman"/>
                <a:cs typeface="Times New Roman"/>
              </a:rPr>
              <a:t>МУНИЦИПАЛЬНОЕ ОБЩЕОБРАЗОВАТЕЛЬНОЕ БЮДЖЕТНОЕ УЧРЕЖДЕНИЕ </a:t>
            </a:r>
            <a:endParaRPr lang="ru-RU" sz="14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400" b="1">
                <a:solidFill>
                  <a:schemeClr val="tx1"/>
                </a:solidFill>
                <a:latin typeface="Times New Roman"/>
                <a:cs typeface="Times New Roman"/>
              </a:rPr>
              <a:t>«СРЕДНЯЯ ШКОЛА №2»</a:t>
            </a: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/>
          <p:nvPr/>
        </p:nvSpPr>
        <p:spPr>
          <a:xfrm>
            <a:off x="1232992" y="3212976"/>
            <a:ext cx="6976864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kumimoji="0" lang="ru-RU" sz="1400" b="0" i="0" u="none" strike="noStrike" kern="1200" cap="none" spc="0" normalizeH="0" baseline="0"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140968"/>
            <a:ext cx="6768751" cy="905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ЛЮБИМЫЕ МЕСТА ПОЭТА Л.А.НИКОЛАЕВОЙ </a:t>
            </a:r>
            <a:endParaRPr lang="ru-RU" b="1"/>
          </a:p>
          <a:p>
            <a:pPr algn="ctr">
              <a:defRPr/>
            </a:pPr>
            <a:r>
              <a:rPr lang="ru-RU" b="1"/>
              <a:t>В Г. ГАВРИЛОВ-ЯМ</a:t>
            </a:r>
            <a:endParaRPr lang="ru-RU" b="1"/>
          </a:p>
          <a:p>
            <a:pPr algn="ctr">
              <a:defRPr/>
            </a:pPr>
            <a:r>
              <a:rPr lang="ru-RU" b="1"/>
              <a:t>(ПО МАТЕРИАЛАМ СТИХОТВОРЕНИЙ)</a:t>
            </a:r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6258759" y="4221088"/>
            <a:ext cx="2885241" cy="2473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Авторы проекта:</a:t>
            </a: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ученицы 1</a:t>
            </a:r>
            <a:r>
              <a:rPr lang="en-US" altLang="ru-RU" sz="1400">
                <a:latin typeface="Times New Roman"/>
                <a:cs typeface="Times New Roman"/>
              </a:rPr>
              <a:t>1</a:t>
            </a:r>
            <a:r>
              <a:rPr lang="ru-RU" sz="1400">
                <a:latin typeface="Times New Roman"/>
                <a:cs typeface="Times New Roman"/>
              </a:rPr>
              <a:t> класса </a:t>
            </a: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Бахирова Омина Шавкатовна,</a:t>
            </a: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Новикова Даяна Ренатовна,</a:t>
            </a: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Панова Алина Фёдоровна,</a:t>
            </a: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Ширшина Анастасия Евгеньевна</a:t>
            </a: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Руководитель проекта:</a:t>
            </a: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Новикова Ирина Анатольевна , учитель русского языка и литературы </a:t>
            </a:r>
            <a:endParaRPr lang="ru-RU" sz="1400">
              <a:latin typeface="Times New Roman"/>
              <a:cs typeface="Times New Roman"/>
            </a:endParaRPr>
          </a:p>
          <a:p>
            <a:pPr lvl="0">
              <a:defRPr/>
            </a:pPr>
            <a:endParaRPr lang="ru-RU" sz="140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6309320"/>
            <a:ext cx="1656184" cy="4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Times New Roman"/>
                <a:cs typeface="Times New Roman"/>
              </a:rPr>
              <a:t>г. Гаврилов-Ям</a:t>
            </a:r>
            <a:endParaRPr lang="ru-RU" sz="1200"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 b="1">
                <a:latin typeface="Times New Roman"/>
                <a:cs typeface="Times New Roman"/>
              </a:rPr>
              <a:t>201</a:t>
            </a:r>
            <a:r>
              <a:rPr lang="en-US" altLang="ru-RU" sz="1200" b="1">
                <a:latin typeface="Times New Roman"/>
                <a:cs typeface="Times New Roman"/>
              </a:rPr>
              <a:t>8</a:t>
            </a:r>
            <a:endParaRPr lang="en-US" altLang="ru-RU" sz="12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николаева город\90.bmp"/>
          <p:cNvPicPr>
            <a:picLocks noGrp="1"/>
          </p:cNvPicPr>
          <p:nvPr>
            <p:ph idx="1"/>
          </p:nvPr>
        </p:nvPicPr>
        <p:blipFill rotWithShape="1">
          <a:blip r:embed="rId2"/>
          <a:srcRect t="1170" b="3060"/>
          <a:stretch>
            <a:fillRect/>
          </a:stretch>
        </p:blipFill>
        <p:spPr>
          <a:xfrm>
            <a:off x="611560" y="1340768"/>
            <a:ext cx="3347864" cy="436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3">
            <a:lum bright="40000" contrast="-61000"/>
          </a:blip>
          <a:srcRect/>
          <a:stretch>
            <a:fillRect/>
          </a:stretch>
        </p:blipFill>
        <p:spPr>
          <a:xfrm>
            <a:off x="-1" y="0"/>
            <a:ext cx="6220505" cy="2276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Биография Л.А. Николаевой</a:t>
            </a:r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>
          <a:xfrm>
            <a:off x="899592" y="5589240"/>
            <a:ext cx="2987824" cy="771554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100" b="0" i="0" u="none" strike="noStrike" cap="none" normalizeH="0" baseline="0">
                <a:solidFill>
                  <a:schemeClr val="tx1"/>
                </a:solidFill>
                <a:effectLst/>
                <a:latin typeface="Times New Roman"/>
                <a:ea typeface="Andale Sans UI"/>
                <a:cs typeface="Times New Roman"/>
              </a:rPr>
              <a:t>Копию с фотографии Л. А. Николаевой, выполненную фотографом Г. М. Акимовым, сделала ученица 10 класса МОБУ СШ №2 Анастасия Ширшина </a:t>
            </a:r>
            <a:endParaRPr kumimoji="0" lang="ru-RU" sz="18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067944" y="1628800"/>
            <a:ext cx="4752528" cy="44630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just" defTabSz="914400" rtl="0" eaLnBrk="1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200"/>
              <a:t>    		</a:t>
            </a:r>
            <a:r>
              <a:rPr lang="ru-RU" sz="2400">
                <a:latin typeface="Times New Roman"/>
                <a:cs typeface="Times New Roman"/>
              </a:rPr>
              <a:t>П</a:t>
            </a:r>
            <a:r>
              <a:rPr kumimoji="0" lang="ru-RU" sz="2400" b="0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оэтесса была влюблена в наш город Гаврилов-Ям: в парк, в  речку Которосль. Людмила Алексеевна восхищалась природой малой родины. Поэтический язык её стихотворений очень богат средствами художественной выразительности. Метафоры, эпитеты, олицетворения помогут нам представить</a:t>
            </a:r>
            <a:r>
              <a:rPr kumimoji="0" lang="ru-RU" sz="2400" b="0" i="0" u="none" strike="noStrike" kern="1200" cap="none" spc="0" normalizeH="0"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>
                <a:solidFill>
                  <a:schemeClr val="tx1"/>
                </a:solidFill>
                <a:effectLst/>
                <a:uLnTx/>
                <a:uFillTx/>
                <a:latin typeface="Times New Roman"/>
                <a:cs typeface="Times New Roman"/>
              </a:rPr>
              <a:t>любимые места поэта.</a:t>
            </a:r>
            <a:endParaRPr kumimoji="0" lang="ru-RU" sz="24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74320" marR="0" lvl="0" indent="-274320" algn="just" defTabSz="914400" rtl="0" eaLnBrk="1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kumimoji="0" lang="en-US" sz="2400" b="0" i="0" u="none" strike="noStrike" kern="1200" cap="none" spc="0" normalizeH="0" baseline="0">
              <a:solidFill>
                <a:schemeClr val="tx1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780512" cy="658822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000" b="1"/>
              <a:t>     </a:t>
            </a: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r>
              <a:rPr lang="ru-RU" sz="2000" b="1"/>
              <a:t>     </a:t>
            </a:r>
            <a:endParaRPr lang="ru-RU" sz="2000" b="1"/>
          </a:p>
          <a:p>
            <a:pPr algn="ctr">
              <a:buNone/>
              <a:defRPr/>
            </a:pPr>
            <a:r>
              <a:rPr lang="ru-RU" sz="2400" b="1"/>
              <a:t>    </a:t>
            </a:r>
            <a:r>
              <a:rPr lang="ru-RU" sz="2800" b="1"/>
              <a:t>Результаты анкетирования:</a:t>
            </a:r>
            <a:endParaRPr lang="ru-RU" sz="2800" b="1"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В целом, любимые места совпадают у всех жителей нашего города, независимо от возраста анкетируемых, но у молодёжи появились и свои новые любимые места. 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Анкетирование показало, что с творчеством Л.А. Николаевой ученики нашей школы с 6 по 11 класс знакомы, следовательно, её стихи пользуются популярностью у читателей и близки им. Учителя знают творчество  Людмилы Николаевой лучше, могут прочитать целые стихотворения или отрывки из них наизусть, среди учащихся таких знатоков творчества поэтессы значительно меньше.</a:t>
            </a:r>
            <a:endParaRPr lang="ru-RU" sz="2400"/>
          </a:p>
          <a:p>
            <a:pPr>
              <a:buNone/>
              <a:defRPr/>
            </a:pPr>
            <a:endParaRPr lang="ru-RU"/>
          </a:p>
        </p:txBody>
      </p:sp>
      <p:pic>
        <p:nvPicPr>
          <p:cNvPr id="4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3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5005064" cy="4536504"/>
          </a:xfrm>
        </p:spPr>
        <p:txBody>
          <a:bodyPr lIns="0" tIns="108000" rIns="72000" bIns="108000">
            <a:normAutofit/>
          </a:bodyPr>
          <a:lstStyle/>
          <a:p>
            <a:pPr marL="0" indent="0" algn="ctr">
              <a:buNone/>
              <a:defRPr/>
            </a:pPr>
            <a:r>
              <a:rPr lang="ru-RU" sz="2600" b="1"/>
              <a:t>Результаты анкетирования:</a:t>
            </a:r>
            <a:endParaRPr lang="ru-RU" sz="2600" b="1"/>
          </a:p>
          <a:p>
            <a:pPr marL="176213" indent="-176213" algn="just">
              <a:defRPr/>
            </a:pPr>
            <a:r>
              <a:rPr lang="ru-RU" sz="2000" b="0" spc="-150">
                <a:latin typeface="Times New Roman"/>
                <a:cs typeface="Times New Roman"/>
              </a:rPr>
              <a:t>Анкетируемые, независимо от возраста, являются активными читателями многих гаврилов-ямских поэтов. Самое популярное стихотворение – «Гаврилов-Ям» поэтессы Л. А. Николаевой.</a:t>
            </a:r>
            <a:endParaRPr lang="ru-RU" sz="2000" b="0" spc="-150">
              <a:latin typeface="Times New Roman"/>
              <a:cs typeface="Times New Roman"/>
            </a:endParaRPr>
          </a:p>
          <a:p>
            <a:pPr marL="176213" indent="-176213" algn="just">
              <a:defRPr/>
            </a:pPr>
            <a:r>
              <a:rPr lang="ru-RU" sz="2000" b="0" spc="-150">
                <a:latin typeface="Times New Roman"/>
                <a:cs typeface="Times New Roman"/>
              </a:rPr>
              <a:t>Многие анкетируемых считают, что по стихотворениям о городе Гаврилов-Ям можно точно определить место, которое описано поэтом, но значительная часть - сомневаются в этом. </a:t>
            </a:r>
            <a:endParaRPr lang="ru-RU" sz="2000" b="0" spc="-150">
              <a:latin typeface="Times New Roman"/>
              <a:cs typeface="Times New Roman"/>
            </a:endParaRPr>
          </a:p>
          <a:p>
            <a:pPr marL="176213" indent="-176213" algn="just">
              <a:defRPr/>
            </a:pPr>
            <a:r>
              <a:rPr lang="ru-RU" sz="2000" b="0" spc="-150">
                <a:latin typeface="Times New Roman"/>
                <a:cs typeface="Times New Roman"/>
              </a:rPr>
              <a:t>Творчество Л. А. Николаевой очень популярно среди жителей Гаврилов-Яма, любимо ими. Интерес к стихотворениям местной поэтессы огромный.</a:t>
            </a:r>
            <a:endParaRPr lang="ru-RU" sz="2000" b="0" spc="-150">
              <a:latin typeface="Times New Roman"/>
              <a:cs typeface="Times New Roman"/>
            </a:endParaRPr>
          </a:p>
        </p:txBody>
      </p:sp>
      <p:pic>
        <p:nvPicPr>
          <p:cNvPr id="26625" name="Picture 1" descr="E:\фото музей\DSCN8819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36096" y="1340768"/>
            <a:ext cx="3528392" cy="47045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971600" y="-315416"/>
            <a:ext cx="7772400" cy="1368152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br>
              <a:rPr lang="ru-RU"/>
            </a:br>
            <a:r>
              <a:rPr lang="ru-RU" b="1"/>
              <a:t>О</a:t>
            </a:r>
            <a:r>
              <a:rPr lang="ru-RU" sz="3100" b="1"/>
              <a:t>писание дома </a:t>
            </a:r>
            <a:endParaRPr lang="ru-RU" sz="3100" b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147248" cy="4716016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000" b="1"/>
              <a:t>   		</a:t>
            </a:r>
            <a:r>
              <a:rPr lang="ru-RU" sz="2400"/>
              <a:t> </a:t>
            </a:r>
            <a:r>
              <a:rPr lang="ru-RU" sz="2400">
                <a:latin typeface="Times New Roman"/>
                <a:cs typeface="Times New Roman"/>
              </a:rPr>
              <a:t>«Дом деревянный, с трубой, с резными кружевными наличниками, тесовым крылечком рядом с рекой Которосль, около дома сад, перед домом пять берёзок».</a:t>
            </a:r>
            <a:endParaRPr lang="ru-RU" sz="2400"/>
          </a:p>
          <a:p>
            <a:pPr>
              <a:buNone/>
              <a:defRPr/>
            </a:pPr>
            <a:r>
              <a:rPr lang="ru-RU" sz="2000"/>
              <a:t>    		</a:t>
            </a:r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9552" y="2239468"/>
            <a:ext cx="4717032" cy="34967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>
          <a:xfrm>
            <a:off x="899592" y="5755005"/>
            <a:ext cx="3131840" cy="110299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200" b="0" i="0" u="none" strike="noStrike" cap="none" normalizeH="0" baseline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Л.А. Николаева с отцом А.В. Николаевым на крыльце дома ул. Урицкого, д.6</a:t>
            </a:r>
            <a:endParaRPr kumimoji="0" lang="ru-RU" sz="1200" b="0" i="0" u="none" strike="noStrike" cap="none" normalizeH="0" baseline="0">
              <a:solidFill>
                <a:schemeClr val="tx1"/>
              </a:solidFill>
              <a:effectLst/>
              <a:latin typeface="Times New Roman"/>
              <a:ea typeface="SimSun"/>
              <a:cs typeface="Times New Roman"/>
            </a:endParaRPr>
          </a:p>
          <a:p>
            <a:pPr marL="0" marR="0" lvl="0" indent="0" algn="ct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200" b="0" i="0" u="none" strike="noStrike" cap="none" normalizeH="0" baseline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Фото из семейного архива Н.А.Николаевой (сестры Л.А.Николаевой) 1967 г.</a:t>
            </a:r>
            <a:endParaRPr kumimoji="0" lang="ru-RU" sz="1200" b="0" i="0" u="none" strike="noStrike" cap="none" normalizeH="0" baseline="0">
              <a:solidFill>
                <a:schemeClr val="tx1"/>
              </a:solidFill>
              <a:effectLst/>
              <a:latin typeface="Times New Roman"/>
              <a:ea typeface="SimSun"/>
              <a:cs typeface="Times New Roman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0" lang="ru-RU" sz="18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36096" y="2276872"/>
            <a:ext cx="2952328" cy="3442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>
          <a:xfrm>
            <a:off x="5220072" y="5735954"/>
            <a:ext cx="2987824" cy="10129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200" b="0" i="0" u="none" strike="noStrike" cap="none" normalizeH="0" baseline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Отец Л.А.Николаевой рядом с домом на ул. Урицкого.</a:t>
            </a:r>
            <a:endParaRPr kumimoji="0" lang="ru-RU" sz="1200" b="0" i="0" u="none" strike="noStrike" cap="none" normalizeH="0" baseline="0">
              <a:solidFill>
                <a:schemeClr val="tx1"/>
              </a:solidFill>
              <a:effectLst/>
              <a:latin typeface="Times New Roman"/>
              <a:ea typeface="SimSun"/>
              <a:cs typeface="Times New Roman"/>
            </a:endParaRPr>
          </a:p>
          <a:p>
            <a:pPr marL="0" marR="0" lvl="0" indent="0" algn="ct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200" b="0" i="0" u="none" strike="noStrike" cap="none" normalizeH="0" baseline="0">
                <a:solidFill>
                  <a:schemeClr val="tx1"/>
                </a:solidFill>
                <a:effectLst/>
                <a:latin typeface="Times New Roman"/>
                <a:ea typeface="SimSun"/>
                <a:cs typeface="Times New Roman"/>
              </a:rPr>
              <a:t>Фото из семейного архива Н.А.Николаевой (сестры Л.А.Николаевой) 1951 г.</a:t>
            </a:r>
            <a:endParaRPr kumimoji="0" lang="ru-RU" sz="18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18457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5887144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Новостройка на месте родного дома семьи Николаевых на ул. Урицкого.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 ученицы 10 класса МОБУ СШ №2 Пановой Алины. 2017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3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0"/>
            <a:ext cx="7236296" cy="2648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фото музей\DSCN8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816757" cy="5112568"/>
          </a:xfrm>
          <a:prstGeom prst="rect">
            <a:avLst/>
          </a:prstGeom>
          <a:noFill/>
        </p:spPr>
      </p:pic>
      <p:pic>
        <p:nvPicPr>
          <p:cNvPr id="5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3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0"/>
            <a:ext cx="6084168" cy="22269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782960"/>
          </a:xfrm>
        </p:spPr>
        <p:txBody>
          <a:bodyPr/>
          <a:lstStyle/>
          <a:p>
            <a:pPr algn="ctr"/>
            <a:r>
              <a:rPr lang="ru-RU" dirty="0" smtClean="0"/>
              <a:t>Создание эскиза дома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3732" b="5122"/>
          <a:stretch>
            <a:fillRect/>
          </a:stretch>
        </p:blipFill>
        <p:spPr bwMode="auto">
          <a:xfrm>
            <a:off x="1187624" y="260648"/>
            <a:ext cx="7200800" cy="56886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6023029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Рис. ученицы 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10 класса МОБУ СШ №2,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</a:t>
            </a:r>
            <a:r>
              <a:rPr lang="ru-RU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Ширшина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Анастасия. 2017 г.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3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0"/>
            <a:ext cx="5940152" cy="217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88640"/>
            <a:ext cx="9252520" cy="6444208"/>
          </a:xfrm>
        </p:spPr>
        <p:txBody>
          <a:bodyPr/>
          <a:lstStyle/>
          <a:p>
            <a:pPr>
              <a:buNone/>
              <a:defRPr/>
            </a:pPr>
            <a:r>
              <a:rPr lang="ru-RU" sz="2000" b="1"/>
              <a:t>     </a:t>
            </a: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r>
              <a:rPr lang="ru-RU" sz="2000" b="1"/>
              <a:t>     		</a:t>
            </a:r>
            <a:r>
              <a:rPr lang="ru-RU" sz="2400" b="1">
                <a:latin typeface="Times New Roman"/>
                <a:cs typeface="Times New Roman"/>
              </a:rPr>
              <a:t>Вывод</a:t>
            </a:r>
            <a:r>
              <a:rPr lang="ru-RU" sz="2400">
                <a:latin typeface="Times New Roman"/>
                <a:cs typeface="Times New Roman"/>
              </a:rPr>
              <a:t>: только по стихам поэта воссоздать родной дом Николаевых на улице Урицкого нам бы не удалось без фотографий прошлых лет и без консультаций очевидцев. Очень помогли средства художественной выразительности, которые использует Людмила Алексеевна при описании родного дома и  территории около него. Воссоздать реалии прошлых лет, которых уже не существует, по творчеству поэта можно только приблизительно, для точного воспроизведения необходимо знать её биографию, прочитать литературу о поэте, пообщаться с очевидцами, отыскать фотографии.</a:t>
            </a:r>
            <a:endParaRPr lang="ru-RU" sz="2400">
              <a:latin typeface="Times New Roman"/>
              <a:cs typeface="Times New Roman"/>
            </a:endParaRPr>
          </a:p>
          <a:p>
            <a:pPr lvl="0">
              <a:defRPr/>
            </a:pP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4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25352"/>
            <a:ext cx="8928992" cy="5832648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ru-RU" sz="2000"/>
              <a:t>		</a:t>
            </a:r>
            <a:r>
              <a:rPr lang="ru-RU" sz="2000" b="1">
                <a:latin typeface="Times New Roman"/>
                <a:cs typeface="Times New Roman"/>
              </a:rPr>
              <a:t> </a:t>
            </a:r>
            <a:r>
              <a:rPr lang="ru-RU" sz="2000">
                <a:latin typeface="Times New Roman"/>
                <a:cs typeface="Times New Roman"/>
              </a:rPr>
              <a:t>«Речка Которосль рядом с домом Николаевых, на берегу сосны, берёзы, удобное место для рыбной ловли, есть пляж для «малышни». Людмила Алексеевна часто ходила одной и той же дорогой на берег реки».</a:t>
            </a:r>
            <a:endParaRPr lang="ru-RU" sz="20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 </a:t>
            </a:r>
            <a:endParaRPr lang="ru-RU" sz="2000"/>
          </a:p>
          <a:p>
            <a:pPr>
              <a:buNone/>
              <a:defRPr/>
            </a:pPr>
            <a:r>
              <a:rPr lang="ru-RU" sz="2000"/>
              <a:t> </a:t>
            </a:r>
            <a:endParaRPr lang="ru-RU" sz="2000"/>
          </a:p>
          <a:p>
            <a:pPr>
              <a:buNone/>
              <a:defRPr/>
            </a:pPr>
            <a:r>
              <a:rPr lang="ru-RU" sz="2000" b="1"/>
              <a:t> </a:t>
            </a: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>
              <a:buNone/>
              <a:defRPr/>
            </a:pPr>
            <a:r>
              <a:rPr lang="ru-RU" sz="2000" b="1"/>
              <a:t> </a:t>
            </a:r>
            <a:endParaRPr lang="ru-RU" sz="2000" b="1"/>
          </a:p>
          <a:p>
            <a:pPr>
              <a:buNone/>
              <a:defRPr/>
            </a:pPr>
            <a:endParaRPr lang="ru-RU" sz="2000" b="1"/>
          </a:p>
          <a:p>
            <a:pPr algn="ctr">
              <a:buNone/>
              <a:defRPr/>
            </a:pPr>
            <a:r>
              <a:rPr lang="ru-RU" sz="1600"/>
              <a:t> Берег реки Которосль</a:t>
            </a:r>
            <a:endParaRPr lang="ru-RU" sz="1600"/>
          </a:p>
          <a:p>
            <a:pPr algn="ctr">
              <a:buNone/>
              <a:defRPr/>
            </a:pPr>
            <a:r>
              <a:rPr lang="ru-RU" sz="1600"/>
              <a:t> Рис.  ученицы 10 класса МОБУ СШ №2 </a:t>
            </a:r>
            <a:endParaRPr lang="ru-RU" sz="1600"/>
          </a:p>
          <a:p>
            <a:pPr algn="ctr">
              <a:buNone/>
              <a:defRPr/>
            </a:pPr>
            <a:r>
              <a:rPr lang="ru-RU" sz="1600"/>
              <a:t>Ширшиной Анастасии</a:t>
            </a:r>
            <a:endParaRPr lang="ru-RU" sz="200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r="5200"/>
          <a:stretch>
            <a:fillRect/>
          </a:stretch>
        </p:blipFill>
        <p:spPr>
          <a:xfrm>
            <a:off x="1691680" y="2780928"/>
            <a:ext cx="4824536" cy="2808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26064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Любимое место Людмилы Алексеевны Николаевой </a:t>
            </a:r>
            <a:br>
              <a:rPr lang="ru-RU" b="1"/>
            </a:br>
            <a:r>
              <a:rPr lang="ru-RU" b="1"/>
              <a:t>на берегу реки Которосль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71770"/>
            <a:ext cx="6120680" cy="44099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6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3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-1" y="0"/>
            <a:ext cx="5630319" cy="20608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Любимое место Людмилы Алексеевны Николаевой </a:t>
            </a:r>
            <a:br>
              <a:rPr lang="ru-RU" sz="2700" b="1" dirty="0" smtClean="0"/>
            </a:br>
            <a:r>
              <a:rPr lang="ru-RU" sz="2700" b="1" dirty="0" smtClean="0"/>
              <a:t>на берегу реки Которосль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005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	</a:t>
            </a:r>
            <a:endParaRPr lang="ru-RU" sz="2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835696" y="6012577"/>
            <a:ext cx="5436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Берег реки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Которосль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70-80 гг. в районе ул. Урицкого.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 из семейного архива А.Г.Акимова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2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10647"/>
            <a:ext cx="5256584" cy="19240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332656"/>
            <a:ext cx="7056784" cy="5183088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Районный городок, моя </a:t>
            </a:r>
            <a:r>
              <a:rPr lang="ru-RU" dirty="0" smtClean="0"/>
              <a:t>Жар-птица</a:t>
            </a:r>
            <a:r>
              <a:rPr lang="ru-RU" dirty="0" smtClean="0"/>
              <a:t>,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С гурьбою деревенек по краям.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Повсюду вижу родственные лица.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Как музыка звучит Гаврилов – </a:t>
            </a:r>
            <a:r>
              <a:rPr lang="ru-RU" dirty="0" smtClean="0"/>
              <a:t>Ям!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dirty="0" smtClean="0"/>
              <a:t>Л.А. Николаева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http://photos.wikimapia.org/p/00/02/90/45/29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248472" cy="33123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960440" cy="33123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8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4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0"/>
            <a:ext cx="7092280" cy="2595965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5445224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Берег реки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Которосль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70-80 гг. в районе ул. Урицкого.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 из семейного архива А.Г.Акимова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2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0"/>
            <a:ext cx="7092280" cy="2595965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608512" cy="33123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248472" cy="331236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496" y="558924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Берег реки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Которосль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70-80 годы в районе ул. Урицкого. Катание на лодках.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 их семейного архива Е.А.Сергеевой (Ведерниковой)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0763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3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1"/>
            <a:ext cx="5508104" cy="20161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50784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вид берега реки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Которосль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районе ул. Урицкого.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ученицы 10 класса МОБУ СШ №2 Пановой Алины.2017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2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0"/>
            <a:ext cx="5256584" cy="1924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Гаврилов-</a:t>
            </a:r>
            <a:r>
              <a:rPr lang="ru-RU" sz="2400" b="1" dirty="0" err="1" smtClean="0"/>
              <a:t>ямский</a:t>
            </a:r>
            <a:r>
              <a:rPr lang="ru-RU" sz="2400" b="1" dirty="0" smtClean="0"/>
              <a:t> городской парк –</a:t>
            </a:r>
            <a:br>
              <a:rPr lang="ru-RU" sz="2400" b="1" dirty="0" smtClean="0"/>
            </a:br>
            <a:r>
              <a:rPr lang="ru-RU" sz="2400" b="1" dirty="0" smtClean="0"/>
              <a:t>любимое место Л.А. </a:t>
            </a:r>
            <a:r>
              <a:rPr lang="ru-RU" sz="2400" b="1" dirty="0" smtClean="0"/>
              <a:t>Николаевой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9304"/>
            <a:ext cx="6480720" cy="458765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99592" y="6209238"/>
            <a:ext cx="7416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 прошлых лет. Городской парк. Из архива краеведческого музея.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/>
          <a:stretch/>
        </p:blipFill>
        <p:spPr bwMode="auto">
          <a:xfrm>
            <a:off x="4761955" y="2780928"/>
            <a:ext cx="4130525" cy="288032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34822" name="Picture 6" descr="http://img-fotki.yandex.ru/get/5604/sockolovanatascha.5/0_5785a_ccd14b27_L"/>
          <p:cNvPicPr>
            <a:picLocks noChangeAspect="1" noChangeArrowheads="1"/>
          </p:cNvPicPr>
          <p:nvPr/>
        </p:nvPicPr>
        <p:blipFill>
          <a:blip r:embed="rId3" cstate="print">
            <a:lum bright="38000" contrast="-60000"/>
          </a:blip>
          <a:srcRect/>
          <a:stretch>
            <a:fillRect/>
          </a:stretch>
        </p:blipFill>
        <p:spPr bwMode="auto">
          <a:xfrm>
            <a:off x="5232640" y="66466"/>
            <a:ext cx="2711167" cy="2651522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64496" cy="352839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7504" y="3696707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Карусели. Городской парк 1968 год.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 из архива Т.Сидоровой.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572000" y="5746030"/>
            <a:ext cx="4032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Летний кинотеатр. Городской парк. Фото из архива краеведческого музея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Гаврилов-Ям.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2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-1" y="0"/>
            <a:ext cx="5940153" cy="2174256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76463" cy="32403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20480" cy="32403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16257" y="5517232"/>
            <a:ext cx="66250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15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Современный вид городского парка.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8155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Фото ученицы 10 класса МОБУ СШ №2 Пановой Алины. 2017 г.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-fotki.yandex.ru/get/5604/sockolovanatascha.5/0_5785a_ccd14b27_L"/>
          <p:cNvPicPr>
            <a:picLocks noChangeAspect="1" noChangeArrowheads="1"/>
          </p:cNvPicPr>
          <p:nvPr/>
        </p:nvPicPr>
        <p:blipFill rotWithShape="1">
          <a:blip r:embed="rId2">
            <a:lum bright="56000" contrast="-69000"/>
          </a:blip>
          <a:stretch>
            <a:fillRect/>
          </a:stretch>
        </p:blipFill>
        <p:spPr>
          <a:xfrm>
            <a:off x="5580112" y="0"/>
            <a:ext cx="3563888" cy="3485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856984" cy="4464496"/>
          </a:xfrm>
        </p:spPr>
        <p:txBody>
          <a:bodyPr/>
          <a:lstStyle/>
          <a:p>
            <a:pPr>
              <a:buNone/>
              <a:defRPr/>
            </a:pPr>
            <a:r>
              <a:rPr lang="ru-RU" sz="2000" b="1"/>
              <a:t>     		</a:t>
            </a:r>
            <a:endParaRPr lang="ru-RU" sz="2000" b="1"/>
          </a:p>
          <a:p>
            <a:pPr algn="just">
              <a:buNone/>
              <a:defRPr/>
            </a:pPr>
            <a:r>
              <a:rPr lang="ru-RU" sz="2000" b="1"/>
              <a:t>		</a:t>
            </a:r>
            <a:r>
              <a:rPr lang="ru-RU" sz="2400" b="1">
                <a:latin typeface="Times New Roman"/>
                <a:cs typeface="Times New Roman"/>
              </a:rPr>
              <a:t>Вывод:</a:t>
            </a:r>
            <a:r>
              <a:rPr lang="ru-RU" sz="2400">
                <a:latin typeface="Times New Roman"/>
                <a:cs typeface="Times New Roman"/>
              </a:rPr>
              <a:t> Городской парк - это любимое место Л.А. Николаевой. Об этом мы узнали из интервью с сестрой поэтессы Н. А. Николаевой. В стихотворениях практически невозможно угадать  именно этот парк.</a:t>
            </a:r>
            <a:endParaRPr lang="ru-RU" sz="2000"/>
          </a:p>
          <a:p>
            <a:pPr>
              <a:buNone/>
              <a:defRPr/>
            </a:pPr>
            <a:endParaRPr lang="ru-RU" sz="2000"/>
          </a:p>
          <a:p>
            <a:pPr>
              <a:buNone/>
              <a:defRPr/>
            </a:pPr>
            <a:endParaRPr lang="ru-RU" sz="2000"/>
          </a:p>
          <a:p>
            <a:pPr>
              <a:buNone/>
              <a:defRPr/>
            </a:pPr>
            <a:endParaRPr lang="ru-RU" sz="2000"/>
          </a:p>
          <a:p>
            <a:pPr algn="ctr">
              <a:buNone/>
              <a:defRPr/>
            </a:pPr>
            <a:r>
              <a:rPr lang="ru-RU" sz="2000" b="1"/>
              <a:t>     		</a:t>
            </a:r>
            <a:endParaRPr lang="ru-RU"/>
          </a:p>
        </p:txBody>
      </p:sp>
      <p:pic>
        <p:nvPicPr>
          <p:cNvPr id="1026" name="Picture 2" descr="F:\николаева город\Работы уч.10 класса Ширшиной Анастасии\Бпрол.bmp"/>
          <p:cNvPicPr>
            <a:picLocks noChangeAspect="1" noChangeArrowheads="1"/>
          </p:cNvPicPr>
          <p:nvPr/>
        </p:nvPicPr>
        <p:blipFill rotWithShape="1">
          <a:blip r:embed="rId3"/>
          <a:srcRect r="33820" b="39520"/>
          <a:stretch>
            <a:fillRect/>
          </a:stretch>
        </p:blipFill>
        <p:spPr>
          <a:xfrm>
            <a:off x="107504" y="4524871"/>
            <a:ext cx="2088231" cy="2336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Заключение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72000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/>
              <a:t>     	</a:t>
            </a:r>
            <a:r>
              <a:rPr lang="ru-RU" sz="2800">
                <a:latin typeface="Times New Roman"/>
                <a:cs typeface="Times New Roman"/>
              </a:rPr>
              <a:t>По стихам поэта можно определить его любимые места, а вот воссоздать реалии, которые очень изменились или уже не существуют, можно только приблизительно. Наша гипотеза подтвердилась не полностью, но работа над данным проектом в корне изменила наше отношение к творчеству поэта, к анализу стихотворений. Поэзия тесно связана с жизнью, с другими видами искусства, чтобы глубоко понять произведение, оценить его, необходимо его всесторонне изучить.</a:t>
            </a:r>
            <a:endParaRPr lang="ru-RU" sz="2800"/>
          </a:p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фото музей\DSCN8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12768" cy="5184576"/>
          </a:xfrm>
          <a:prstGeom prst="rect">
            <a:avLst/>
          </a:prstGeom>
          <a:noFill/>
        </p:spPr>
      </p:pic>
      <p:pic>
        <p:nvPicPr>
          <p:cNvPr id="5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3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0"/>
            <a:ext cx="6613962" cy="2420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Подготовка к экскурсии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николаева город\Работы уч.10 класса Ширшиной Анастасии\людочка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571999" y="476673"/>
            <a:ext cx="4211367" cy="5781960"/>
          </a:xfrm>
          <a:prstGeom prst="rect">
            <a:avLst/>
          </a:prstGeom>
          <a:noFill/>
        </p:spPr>
      </p:pic>
      <p:pic>
        <p:nvPicPr>
          <p:cNvPr id="6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3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67544" y="1457400"/>
            <a:ext cx="3756248" cy="499593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>
                <a:latin typeface="Times New Roman"/>
                <a:cs typeface="Times New Roman"/>
              </a:rPr>
              <a:t>1. </a:t>
            </a: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Попробовать воссоздать дом семьи Николаевых на улице Некрасова.</a:t>
            </a:r>
            <a:br>
              <a:rPr lang="ru-RU" sz="2000"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cs typeface="Times New Roman"/>
              </a:rPr>
              <a:t>2 Доработать </a:t>
            </a: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проект книги  Л. А.  Николаевой под творческим названием «Жар-птица», посвящённый любимым местам Л. А. Николаевой в городе Гаврилов-Ям.</a:t>
            </a:r>
            <a:b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cs typeface="Times New Roman"/>
              </a:rPr>
              <a:t>3. Напечатать книгу «Жар-птица»</a:t>
            </a:r>
            <a:br>
              <a:rPr lang="ru-RU" sz="2000">
                <a:latin typeface="Times New Roman"/>
                <a:cs typeface="Times New Roman"/>
              </a:rPr>
            </a:br>
            <a:endParaRPr lang="ru-RU" sz="2000">
              <a:latin typeface="Times New Roman"/>
              <a:cs typeface="Times New Roman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539552" y="962025"/>
            <a:ext cx="3744416" cy="108012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2000" b="1" i="0" u="none" strike="noStrike" kern="1200" cap="none" spc="0" normalizeH="0" baseline="0"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Перспективы дальнейшего исследования:</a:t>
            </a:r>
            <a:br>
              <a:rPr kumimoji="0" lang="ru-RU" sz="2000" b="0" i="0" u="none" strike="noStrike" kern="1200" cap="none" spc="0" normalizeH="0" baseline="0"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ru-RU" sz="1800" b="0" i="0" u="none" strike="noStrike" kern="1200" cap="none" spc="0" normalizeH="0" baseline="0"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6091242"/>
            <a:ext cx="3744416" cy="907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Рис. ученицы МОБУ СШ №2 Ширшиной Анастасии</a:t>
            </a:r>
            <a:endParaRPr lang="ru-RU"/>
          </a:p>
          <a:p>
            <a:pPr lvl="0">
              <a:defRPr/>
            </a:pPr>
            <a:r>
              <a:rPr lang="ru-RU"/>
              <a:t>с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04664"/>
            <a:ext cx="8712968" cy="6336704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2000" b="1"/>
              <a:t>     </a:t>
            </a:r>
            <a:endParaRPr lang="ru-RU" sz="2000" b="1"/>
          </a:p>
          <a:p>
            <a:pPr algn="just"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r>
              <a:rPr lang="ru-RU" sz="2000" b="1"/>
              <a:t>     		</a:t>
            </a:r>
            <a:r>
              <a:rPr lang="ru-RU" sz="2400" b="1">
                <a:latin typeface="Times New Roman"/>
                <a:cs typeface="Times New Roman"/>
              </a:rPr>
              <a:t>Проблема исследования: </a:t>
            </a:r>
            <a:r>
              <a:rPr lang="ru-RU" sz="2400">
                <a:latin typeface="Times New Roman"/>
                <a:cs typeface="Times New Roman"/>
              </a:rPr>
              <a:t>возможно ли с помощью стихотворений поэта определить и восстановить его любимые места, если в реальности они не сохранились в прежнем виде.</a:t>
            </a:r>
            <a:r>
              <a:rPr lang="ru-RU" sz="2400" b="1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Любимые места Людмилы Николаевой со временем изменились, а многих мест и вовсе уже не существует (например, дом на ул. Урицкого сгорел, на этом месте расположена новостройка).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endParaRPr lang="en-US" sz="24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r>
              <a:rPr lang="ru-RU" sz="2400" b="1"/>
              <a:t>    		</a:t>
            </a:r>
            <a:r>
              <a:rPr lang="ru-RU" sz="2400" b="1">
                <a:latin typeface="Times New Roman"/>
                <a:cs typeface="Times New Roman"/>
              </a:rPr>
              <a:t>Предмет исследования:</a:t>
            </a:r>
            <a:r>
              <a:rPr lang="ru-RU" sz="2400">
                <a:latin typeface="Times New Roman"/>
                <a:cs typeface="Times New Roman"/>
              </a:rPr>
              <a:t> стихотворения </a:t>
            </a:r>
            <a:r>
              <a:rPr lang="ru-RU" altLang="en-US" sz="2400">
                <a:latin typeface="Times New Roman"/>
                <a:cs typeface="Times New Roman"/>
              </a:rPr>
              <a:t>гаврилов</a:t>
            </a:r>
            <a:r>
              <a:rPr lang="en-US" altLang="ru-RU" sz="2400">
                <a:latin typeface="Times New Roman"/>
                <a:cs typeface="Times New Roman"/>
              </a:rPr>
              <a:t>-</a:t>
            </a:r>
            <a:r>
              <a:rPr lang="ru-RU" altLang="en-US" sz="2400">
                <a:latin typeface="Times New Roman"/>
                <a:cs typeface="Times New Roman"/>
              </a:rPr>
              <a:t>ямской поэтессы </a:t>
            </a:r>
            <a:r>
              <a:rPr lang="ru-RU" sz="2400">
                <a:latin typeface="Times New Roman"/>
                <a:cs typeface="Times New Roman"/>
              </a:rPr>
              <a:t>Людмилы</a:t>
            </a:r>
            <a:r>
              <a:rPr lang="ru-RU" altLang="en-US" sz="2400">
                <a:latin typeface="Times New Roman"/>
                <a:cs typeface="Times New Roman"/>
              </a:rPr>
              <a:t> Алексеевны </a:t>
            </a:r>
            <a:r>
              <a:rPr lang="ru-RU" sz="2400">
                <a:latin typeface="Times New Roman"/>
                <a:cs typeface="Times New Roman"/>
              </a:rPr>
              <a:t> Николаевой.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     		Объектная область:</a:t>
            </a:r>
            <a:r>
              <a:rPr lang="ru-RU" sz="2400">
                <a:latin typeface="Times New Roman"/>
                <a:cs typeface="Times New Roman"/>
              </a:rPr>
              <a:t> литературное краеведение.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r>
              <a:rPr lang="ru-RU" sz="2000" b="1"/>
              <a:t>     </a:t>
            </a:r>
            <a:endParaRPr lang="ru-RU" sz="2000" b="1"/>
          </a:p>
          <a:p>
            <a:pPr>
              <a:buNone/>
              <a:defRPr/>
            </a:pPr>
            <a:endParaRPr lang="ru-RU"/>
          </a:p>
        </p:txBody>
      </p:sp>
      <p:pic>
        <p:nvPicPr>
          <p:cNvPr id="4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фото музей\DSCN8806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99992" y="906865"/>
            <a:ext cx="4176464" cy="5568619"/>
          </a:xfrm>
          <a:prstGeom prst="rect">
            <a:avLst/>
          </a:prstGeom>
          <a:noFill/>
        </p:spPr>
      </p:pic>
      <p:pic>
        <p:nvPicPr>
          <p:cNvPr id="5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3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652120" cy="20688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971600" y="332656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/>
              <a:t>Назначение работы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4032448" cy="5040560"/>
          </a:xfrm>
        </p:spPr>
        <p:txBody>
          <a:bodyPr/>
          <a:lstStyle/>
          <a:p>
            <a:pPr algn="just">
              <a:buNone/>
              <a:defRPr/>
            </a:pPr>
            <a:r>
              <a:rPr lang="ru-RU"/>
              <a:t>    	</a:t>
            </a:r>
            <a:endParaRPr lang="ru-RU"/>
          </a:p>
          <a:p>
            <a:pPr algn="just">
              <a:buNone/>
              <a:defRPr/>
            </a:pPr>
            <a:r>
              <a:rPr lang="ru-RU" sz="2000"/>
              <a:t>		</a:t>
            </a:r>
            <a:r>
              <a:rPr lang="ru-RU" sz="2400">
                <a:latin typeface="Times New Roman"/>
                <a:cs typeface="Times New Roman"/>
              </a:rPr>
              <a:t>Наша исследовательская работа может быть полезна и интересна учащимся школ, которые увлекаются литературой и краеведением, а также всем, кто интересуется творчеством гаврилов-ямских поэтов, в частности творчеством Л. А. Николаевой.</a:t>
            </a:r>
            <a:endParaRPr lang="ru-RU" sz="2400">
              <a:latin typeface="Times New Roman"/>
              <a:cs typeface="Times New Roman"/>
            </a:endParaRPr>
          </a:p>
          <a:p>
            <a:pPr>
              <a:buNone/>
              <a:defRPr/>
            </a:pPr>
            <a:endParaRPr lang="en-US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2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0"/>
            <a:ext cx="5256584" cy="1924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4072" y="800543"/>
            <a:ext cx="46085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48610"/>
            <a:ext cx="8229600" cy="3412637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Нежность. - Ярославль: Верхневолжское книжное издательство, 1977.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Надежда. - Ярославль: Аверс Плюс, 2009.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Счастье моё горькое. - Фурманов: Издательский дом Николаевых, 2015.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Лучик солнца. - Фурманов: Издательский дом Николаевых, 2015.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Весёлый дождь. - Фурманов: Издательский дом Николаевых, 2016.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иколаева город\Работы уч.10 класса Ширшиной Анастасии\90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/>
          <a:stretch/>
        </p:blipFill>
        <p:spPr bwMode="auto">
          <a:xfrm>
            <a:off x="2483768" y="764704"/>
            <a:ext cx="3494070" cy="46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Picture 4" descr="http://img1.picmix.com/output/stamp/normal/8/4/9/1/291948_b8b7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0" y="6638"/>
            <a:ext cx="6077149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219256" cy="4967064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400" b="1"/>
              <a:t>   </a:t>
            </a:r>
            <a:endParaRPr lang="ru-RU" sz="2400" b="1"/>
          </a:p>
          <a:p>
            <a:pPr algn="just">
              <a:buNone/>
              <a:defRPr/>
            </a:pPr>
            <a:endParaRPr lang="ru-RU" sz="2400" b="1"/>
          </a:p>
          <a:p>
            <a:pPr algn="just">
              <a:buNone/>
              <a:defRPr/>
            </a:pPr>
            <a:endParaRPr lang="ru-RU" sz="2400" b="1"/>
          </a:p>
          <a:p>
            <a:pPr algn="just">
              <a:buNone/>
              <a:defRPr/>
            </a:pPr>
            <a:r>
              <a:rPr lang="ru-RU" sz="2400" b="1"/>
              <a:t>    </a:t>
            </a:r>
            <a:endParaRPr lang="ru-RU" sz="2400" b="1"/>
          </a:p>
          <a:p>
            <a:pPr algn="just">
              <a:buNone/>
              <a:defRPr/>
            </a:pPr>
            <a:r>
              <a:rPr lang="ru-RU" sz="2400" b="1"/>
              <a:t>    		 </a:t>
            </a:r>
            <a:r>
              <a:rPr lang="ru-RU" sz="2400" b="1">
                <a:latin typeface="Times New Roman"/>
                <a:cs typeface="Times New Roman"/>
              </a:rPr>
              <a:t>Объект исследования:</a:t>
            </a:r>
            <a:r>
              <a:rPr lang="ru-RU" sz="2400">
                <a:latin typeface="Times New Roman"/>
                <a:cs typeface="Times New Roman"/>
              </a:rPr>
              <a:t> жизнь и творчество Людмилы </a:t>
            </a:r>
            <a:r>
              <a:rPr lang="ru-RU" altLang="en-US" sz="2400">
                <a:latin typeface="Times New Roman"/>
                <a:cs typeface="Times New Roman"/>
              </a:rPr>
              <a:t>Алексеевны </a:t>
            </a:r>
            <a:r>
              <a:rPr lang="ru-RU" sz="2400">
                <a:latin typeface="Times New Roman"/>
                <a:cs typeface="Times New Roman"/>
              </a:rPr>
              <a:t>Николаевой. 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    		</a:t>
            </a:r>
            <a:endParaRPr lang="ru-RU" sz="2400" b="1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		  Цель:</a:t>
            </a:r>
            <a:r>
              <a:rPr lang="ru-RU" sz="2400">
                <a:latin typeface="Times New Roman"/>
                <a:cs typeface="Times New Roman"/>
              </a:rPr>
              <a:t> исследование стихотворений Людмилы</a:t>
            </a:r>
            <a:r>
              <a:rPr lang="ru-RU" altLang="en-US" sz="2400">
                <a:latin typeface="Times New Roman"/>
                <a:cs typeface="Times New Roman"/>
              </a:rPr>
              <a:t> Алексеевны </a:t>
            </a:r>
            <a:r>
              <a:rPr lang="ru-RU" sz="2400">
                <a:latin typeface="Times New Roman"/>
                <a:cs typeface="Times New Roman"/>
              </a:rPr>
              <a:t> Николаевой и воссоздание по ним любимых мест поэтессы в городе Гаврилов-Ям.</a:t>
            </a:r>
            <a:endParaRPr lang="ru-RU" sz="2400">
              <a:latin typeface="Times New Roman"/>
              <a:cs typeface="Times New Roman"/>
            </a:endParaRPr>
          </a:p>
          <a:p>
            <a:pPr>
              <a:buNone/>
              <a:defRPr/>
            </a:pP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4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2000" b="1"/>
              <a:t>  </a:t>
            </a:r>
            <a:endParaRPr lang="ru-RU" sz="2000" b="1"/>
          </a:p>
          <a:p>
            <a:pPr algn="just"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r>
              <a:rPr lang="ru-RU" sz="2000" b="1"/>
              <a:t> 		</a:t>
            </a:r>
            <a:r>
              <a:rPr lang="ru-RU" sz="2400" b="1">
                <a:latin typeface="Times New Roman"/>
                <a:cs typeface="Times New Roman"/>
              </a:rPr>
              <a:t>Задачи: </a:t>
            </a:r>
            <a:endParaRPr lang="ru-RU" sz="2400" b="1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400">
                <a:latin typeface="Times New Roman"/>
                <a:cs typeface="Times New Roman"/>
              </a:rPr>
              <a:t>Изучить автобиографию Людмилы </a:t>
            </a:r>
            <a:r>
              <a:rPr lang="ru-RU" altLang="en-US" sz="2400">
                <a:latin typeface="Times New Roman"/>
                <a:cs typeface="Times New Roman"/>
              </a:rPr>
              <a:t>Алексеевны </a:t>
            </a:r>
            <a:r>
              <a:rPr lang="ru-RU" sz="2400">
                <a:latin typeface="Times New Roman"/>
                <a:cs typeface="Times New Roman"/>
              </a:rPr>
              <a:t>Николаевой. </a:t>
            </a:r>
            <a:endParaRPr lang="ru-RU" sz="2400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400">
                <a:latin typeface="Times New Roman"/>
                <a:cs typeface="Times New Roman"/>
              </a:rPr>
              <a:t>Изучить литературу по данной теме.</a:t>
            </a:r>
            <a:endParaRPr lang="ru-RU" sz="2400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400">
                <a:latin typeface="Times New Roman"/>
                <a:cs typeface="Times New Roman"/>
              </a:rPr>
              <a:t>Отобрать для исследования и анализа стихотворения Л. А. Николаевой о городе Гаврилов-Ям, о любимых местах поэтессы в родном городе.</a:t>
            </a:r>
            <a:endParaRPr lang="ru-RU" sz="2400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400">
                <a:latin typeface="Times New Roman"/>
                <a:cs typeface="Times New Roman"/>
              </a:rPr>
              <a:t>Воссоздать с помощью стихотворений любимые места Л. А. Николаевой, даже если они не сохранились в реальности в прежнем виде.</a:t>
            </a:r>
            <a:endParaRPr lang="ru-RU" sz="2400">
              <a:latin typeface="Times New Roman"/>
              <a:cs typeface="Times New Roman"/>
            </a:endParaRPr>
          </a:p>
          <a:p>
            <a:pPr>
              <a:buNone/>
              <a:defRPr/>
            </a:pP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4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35974"/>
            <a:ext cx="5256584" cy="192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91264" cy="5615136"/>
          </a:xfrm>
        </p:spPr>
        <p:txBody>
          <a:bodyPr/>
          <a:lstStyle/>
          <a:p>
            <a:pPr lvl="0" algn="just">
              <a:defRPr/>
            </a:pPr>
            <a:endParaRPr lang="ru-RU" sz="2000"/>
          </a:p>
          <a:p>
            <a:pPr lvl="0" algn="just">
              <a:defRPr/>
            </a:pPr>
            <a:endParaRPr lang="ru-RU" sz="2000"/>
          </a:p>
          <a:p>
            <a:pPr lvl="0" algn="just">
              <a:defRPr/>
            </a:pPr>
            <a:endParaRPr lang="ru-RU" sz="2000"/>
          </a:p>
          <a:p>
            <a:pPr lvl="0" algn="just">
              <a:defRPr/>
            </a:pPr>
            <a:endParaRPr lang="ru-RU" sz="2000"/>
          </a:p>
          <a:p>
            <a:pPr marL="0" lvl="0" indent="0" algn="just">
              <a:buNone/>
              <a:defRPr/>
            </a:pPr>
            <a:r>
              <a:rPr lang="ru-RU" sz="2400" b="1"/>
              <a:t>            </a:t>
            </a:r>
            <a:r>
              <a:rPr lang="ru-RU" sz="2400" b="1">
                <a:latin typeface="Times New Roman"/>
                <a:cs typeface="Times New Roman"/>
              </a:rPr>
              <a:t>Задачи:</a:t>
            </a:r>
            <a:endParaRPr lang="ru-RU" sz="2400" b="1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400">
                <a:latin typeface="Times New Roman"/>
                <a:cs typeface="Times New Roman"/>
              </a:rPr>
              <a:t>Взять интервью у сестры поэтессы Надежды Алексеевны Николаевой, проконсультироваться по интересующей нас проблеме.</a:t>
            </a:r>
            <a:endParaRPr lang="ru-RU" sz="2400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400">
                <a:latin typeface="Times New Roman"/>
                <a:cs typeface="Times New Roman"/>
              </a:rPr>
              <a:t>Воспроизвести образ любимых мест поэтессы в нашем городе, в которых любила бывать Людмила Николаева, с помощью рисунков и фотографий, если стихотворные тексты будут недостаточно информативны.</a:t>
            </a:r>
            <a:endParaRPr lang="ru-RU" sz="2400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lang="ru-RU" sz="2400">
                <a:latin typeface="Times New Roman"/>
                <a:cs typeface="Times New Roman"/>
              </a:rPr>
              <a:t>Обобщить полученные данные, сделать вывод.</a:t>
            </a:r>
            <a:endParaRPr lang="ru-RU" sz="2400">
              <a:latin typeface="Times New Roman"/>
              <a:cs typeface="Times New Roman"/>
            </a:endParaRPr>
          </a:p>
          <a:p>
            <a:pPr lvl="0">
              <a:defRPr/>
            </a:pP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4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749480" cy="6381328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ru-RU" sz="2000" b="1"/>
              <a:t>     </a:t>
            </a:r>
            <a:endParaRPr lang="ru-RU" sz="2000" b="1"/>
          </a:p>
          <a:p>
            <a:pPr algn="just"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endParaRPr lang="ru-RU" sz="2000" b="1"/>
          </a:p>
          <a:p>
            <a:pPr algn="just">
              <a:buNone/>
              <a:defRPr/>
            </a:pPr>
            <a:r>
              <a:rPr lang="ru-RU" sz="2000" b="1"/>
              <a:t>    		</a:t>
            </a:r>
            <a:r>
              <a:rPr lang="ru-RU" sz="2400" b="1">
                <a:latin typeface="Times New Roman"/>
                <a:cs typeface="Times New Roman"/>
              </a:rPr>
              <a:t>Гипотеза</a:t>
            </a:r>
            <a:r>
              <a:rPr lang="ru-RU" sz="2400">
                <a:latin typeface="Times New Roman"/>
                <a:cs typeface="Times New Roman"/>
              </a:rPr>
              <a:t>: по стихотворениям поэта можно определить и воссоздать его любимые места, даже если в реальности они не сохранились в прежнем виде.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     		Методы исследования:</a:t>
            </a:r>
            <a:r>
              <a:rPr lang="ru-RU" sz="2400">
                <a:latin typeface="Times New Roman"/>
                <a:cs typeface="Times New Roman"/>
              </a:rPr>
              <a:t> анализ, эксперимент, интервьюирование, анкетирование, консультации, обобщение, работы с литературой.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buNone/>
              <a:defRPr/>
            </a:pPr>
            <a:r>
              <a:rPr lang="ru-RU" sz="2400" b="1">
                <a:latin typeface="Times New Roman"/>
                <a:cs typeface="Times New Roman"/>
              </a:rPr>
              <a:t>     		 Новизна работы:</a:t>
            </a:r>
            <a:r>
              <a:rPr lang="ru-RU" sz="2400">
                <a:latin typeface="Times New Roman"/>
                <a:cs typeface="Times New Roman"/>
              </a:rPr>
              <a:t> в статьях, посвящённых творчеству Л.</a:t>
            </a:r>
            <a:r>
              <a:rPr lang="ru-RU" altLang="en-US" sz="2400">
                <a:latin typeface="Times New Roman"/>
                <a:cs typeface="Times New Roman"/>
              </a:rPr>
              <a:t>А</a:t>
            </a:r>
            <a:r>
              <a:rPr lang="en-US" altLang="ru-RU" sz="2400">
                <a:latin typeface="Times New Roman"/>
                <a:cs typeface="Times New Roman"/>
              </a:rPr>
              <a:t>.</a:t>
            </a:r>
            <a:r>
              <a:rPr lang="ru-RU" sz="2400">
                <a:latin typeface="Times New Roman"/>
                <a:cs typeface="Times New Roman"/>
              </a:rPr>
              <a:t> Николаевой, лишь в общих чертах рассматривается тема данного проекта, в них в основном говорится о любви поэтессы к городу Гаврилов-Ям, а вот отдельно о любимых местах Людмилы Алексеевны в нашем городе лишь упоминается. В своей работе мы попытались определить эти места и воссоздать их по стихотворениям поэтессы. </a:t>
            </a:r>
            <a:endParaRPr lang="ru-RU" sz="2400">
              <a:latin typeface="Times New Roman"/>
              <a:cs typeface="Times New Roman"/>
            </a:endParaRPr>
          </a:p>
          <a:p>
            <a:pPr lvl="0">
              <a:defRPr/>
            </a:pP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4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2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256584" cy="192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фото музей\DSCN8809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37974" y="476672"/>
            <a:ext cx="4554506" cy="60726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771" y="1924051"/>
            <a:ext cx="3888432" cy="3672408"/>
          </a:xfrm>
        </p:spPr>
        <p:txBody>
          <a:bodyPr wrap="square" lIns="72000" tIns="0" rIns="432000" bIns="0" anchor="t" anchorCtr="0">
            <a:normAutofit fontScale="85000" lnSpcReduction="20000"/>
          </a:bodyPr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/>
              <a:t>     </a:t>
            </a:r>
            <a:r>
              <a:rPr lang="ru-RU" sz="3000" b="1" spc="-150"/>
              <a:t>Практическая значимость:</a:t>
            </a:r>
            <a:endParaRPr lang="ru-RU" sz="3000" b="1" spc="-15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0" spc="-150"/>
              <a:t>	</a:t>
            </a:r>
            <a:endParaRPr lang="ru-RU" sz="2400" b="0" spc="-150"/>
          </a:p>
          <a:p>
            <a:pPr marL="0" indent="354013" algn="just" defTabSz="917575">
              <a:spcBef>
                <a:spcPts val="0"/>
              </a:spcBef>
              <a:buNone/>
              <a:defRPr/>
            </a:pPr>
            <a:r>
              <a:rPr lang="ru-RU" sz="2594">
                <a:latin typeface="Times New Roman"/>
                <a:cs typeface="Times New Roman"/>
              </a:rPr>
              <a:t>Результаты данной исследовательской работы можно представить при проведении предметных недель, готовый материал предоставить в школьный музей «Наследие», выступить на встрече с гаврилов-ямскими поэтами.</a:t>
            </a:r>
            <a:endParaRPr lang="ru-RU" sz="2400"/>
          </a:p>
          <a:p>
            <a:pPr>
              <a:buNone/>
              <a:defRPr/>
            </a:pPr>
            <a:endParaRPr lang="ru-RU"/>
          </a:p>
        </p:txBody>
      </p:sp>
      <p:pic>
        <p:nvPicPr>
          <p:cNvPr id="5" name="Picture 4" descr="http://img1.picmix.com/output/stamp/normal/8/4/9/1/291948_b8b70.png"/>
          <p:cNvPicPr>
            <a:picLocks noChangeAspect="1" noChangeArrowheads="1"/>
          </p:cNvPicPr>
          <p:nvPr/>
        </p:nvPicPr>
        <p:blipFill rotWithShape="1">
          <a:blip r:embed="rId3">
            <a:lum bright="40000" contrast="-61000"/>
          </a:blip>
          <a:srcRect/>
          <a:stretch>
            <a:fillRect/>
          </a:stretch>
        </p:blipFill>
        <p:spPr>
          <a:xfrm>
            <a:off x="0" y="0"/>
            <a:ext cx="5580112" cy="2042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николаева город\Николаева Л.А\старые фото\фото из архива семьи Николаевых\Фото Люси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1903" r="4822" b="4447"/>
          <a:stretch/>
        </p:blipFill>
        <p:spPr bwMode="auto">
          <a:xfrm>
            <a:off x="472345" y="1196752"/>
            <a:ext cx="1961822" cy="3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08879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Фотограф  Г. М. Акимов</a:t>
            </a:r>
            <a:endParaRPr lang="ru-RU" sz="2000" dirty="0"/>
          </a:p>
        </p:txBody>
      </p:sp>
      <p:pic>
        <p:nvPicPr>
          <p:cNvPr id="3074" name="Picture 2" descr="F:\николаева город\Николаева Л.А\старые фото\архив Акимова А.Г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9556"/>
            <a:ext cx="3882951" cy="57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1.picmix.com/output/stamp/normal/8/4/9/1/291948_b8b70.png"/>
          <p:cNvPicPr>
            <a:picLocks noChangeAspect="1" noChangeArrowheads="1"/>
          </p:cNvPicPr>
          <p:nvPr/>
        </p:nvPicPr>
        <p:blipFill>
          <a:blip r:embed="rId4" cstate="print">
            <a:lum bright="40000" contrast="-61000"/>
          </a:blip>
          <a:srcRect/>
          <a:stretch>
            <a:fillRect/>
          </a:stretch>
        </p:blipFill>
        <p:spPr bwMode="auto">
          <a:xfrm>
            <a:off x="-2005" y="-1"/>
            <a:ext cx="5798142" cy="2122275"/>
          </a:xfrm>
          <a:prstGeom prst="rect">
            <a:avLst/>
          </a:prstGeom>
          <a:noFill/>
        </p:spPr>
      </p:pic>
      <p:pic>
        <p:nvPicPr>
          <p:cNvPr id="3076" name="Picture 4" descr="F:\николаева город\старые фото\фото из архива семьи Николаевых\Фото Люси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11786" r="9527" b="9828"/>
          <a:stretch/>
        </p:blipFill>
        <p:spPr bwMode="auto">
          <a:xfrm>
            <a:off x="6732240" y="1196752"/>
            <a:ext cx="2280406" cy="34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0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691</ep:Words>
  <ep:PresentationFormat>Экран (4:3)</ep:PresentationFormat>
  <ep:Paragraphs>153</ep:Paragraphs>
  <ep:Slides>32</ep:Slides>
  <ep:Notes>1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32</vt:i4>
      </vt:variant>
    </vt:vector>
  </ep:HeadingPairs>
  <ep:TitlesOfParts>
    <vt:vector size="33" baseType="lpstr">
      <vt:lpstr>Тема Office</vt:lpstr>
      <vt:lpstr>«ЗДЕСЬ СТАРИНА ПЕРЕМЕШАЛАСЬ С НОВЬЮ, КАК ПЫЛКИЙ УМ С ПОЭЗИЕЙ ДУШИ»</vt:lpstr>
      <vt:lpstr>Презентация PowerPoint</vt:lpstr>
      <vt:lpstr>Слайд 3</vt:lpstr>
      <vt:lpstr>Слайд 4</vt:lpstr>
      <vt:lpstr>Слайд 5</vt:lpstr>
      <vt:lpstr>Слайд 6</vt:lpstr>
      <vt:lpstr>Слайд 7</vt:lpstr>
      <vt:lpstr>Слайд 8</vt:lpstr>
      <vt:lpstr>Фотограф  Г. М. Акимов</vt:lpstr>
      <vt:lpstr>Биография Л.А. Николаевой</vt:lpstr>
      <vt:lpstr>Слайд 11</vt:lpstr>
      <vt:lpstr>Слайд 12</vt:lpstr>
      <vt:lpstr>Описание дома</vt:lpstr>
      <vt:lpstr>Презентация PowerPoint</vt:lpstr>
      <vt:lpstr>Создание эскиза дома</vt:lpstr>
      <vt:lpstr>Презентация PowerPoint</vt:lpstr>
      <vt:lpstr>Слайд 17</vt:lpstr>
      <vt:lpstr>Слайд 18</vt:lpstr>
      <vt:lpstr xml:space="preserve"> Любимое место Людмилы Алексеевны Николаевой  на берегу реки Которосль</vt:lpstr>
      <vt:lpstr>Презентация PowerPoint</vt:lpstr>
      <vt:lpstr>Презентация PowerPoint</vt:lpstr>
      <vt:lpstr>Современный вид берега реки Которосль в районе ул. Урицкого. Фото ученицы 10 класса МОБУ СШ №2 Пановой Алины.2017 г.</vt:lpstr>
      <vt:lpstr xml:space="preserve">Гаврилов-ямский городской парк – любимое место Л.А. Николаевой </vt:lpstr>
      <vt:lpstr>Презентация PowerPoint</vt:lpstr>
      <vt:lpstr>Презентация PowerPoint</vt:lpstr>
      <vt:lpstr>Слайд 26</vt:lpstr>
      <vt:lpstr>Заключение</vt:lpstr>
      <vt:lpstr xml:space="preserve">Подготовка к экскурсии </vt:lpstr>
      <vt:lpstr>1. Попробовать воссоздать дом семьи Николаевых на улице Некрасова. 2 Доработать проект книги  Л. А.  Николаевой под творческим названием «Жар-птица», посвящённый любимым местам Л. А. Николаевой в городе Гаврилов-Ям. 3. Напечатать книгу «Жар-птица»</vt:lpstr>
      <vt:lpstr>Назначение работы</vt:lpstr>
      <vt:lpstr>Список литературы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2017-04-13T05:45:08.000</dcterms:created>
  <dc:creator>user</dc:creator>
  <cp:lastModifiedBy>мвидео</cp:lastModifiedBy>
  <dcterms:modified xsi:type="dcterms:W3CDTF">2018-02-05T19:05:04.129</dcterms:modified>
  <cp:revision>66</cp:revision>
  <dc:title>«ЗДЕСЬ СТАРИНА ПЕРЕМЕШАЛАСЬ С НОВЬЮ, КАК ПЫЛКИЙ УМ С ПОЭЗИЕЙ ДУШИ» </dc:title>
  <cp:version>0906.0100.01</cp:version>
</cp:coreProperties>
</file>