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5" r:id="rId10"/>
    <p:sldId id="264" r:id="rId11"/>
    <p:sldId id="268" r:id="rId12"/>
    <p:sldId id="266" r:id="rId13"/>
    <p:sldId id="270" r:id="rId14"/>
    <p:sldId id="272" r:id="rId15"/>
    <p:sldId id="271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55A91-B353-4773-9D72-AE847FEE146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8EA9-2119-434E-92F6-0FC0652FC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8EA9-2119-434E-92F6-0FC0652FCD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70FC7D-CE37-48C4-98DE-58C70B25F24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8C40E4-2BAE-40DE-8250-4DEC7FAB6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Выразительное слово </a:t>
            </a:r>
            <a:br>
              <a:rPr lang="ru-RU" dirty="0" smtClean="0"/>
            </a:br>
            <a:r>
              <a:rPr lang="ru-RU" dirty="0" smtClean="0"/>
              <a:t>Людмилы Николаевой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714752"/>
            <a:ext cx="39892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Выполнили 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обучающиеся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9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класса МОБУ СОШ №2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:</a:t>
            </a:r>
          </a:p>
          <a:p>
            <a:pPr marL="27432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err="1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Дросина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Ксения, </a:t>
            </a: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Дудина Виктория, </a:t>
            </a:r>
            <a:r>
              <a:rPr lang="ru-RU" sz="2400" dirty="0" err="1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Побойкова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Анастасия, </a:t>
            </a:r>
            <a:endParaRPr lang="ru-RU" sz="2400" dirty="0" smtClean="0">
              <a:solidFill>
                <a:srgbClr val="4F271C">
                  <a:shade val="30000"/>
                  <a:satMod val="150000"/>
                </a:srgbClr>
              </a:solidFill>
            </a:endParaRPr>
          </a:p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err="1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Субхонова</a:t>
            </a:r>
            <a:r>
              <a:rPr lang="ru-RU" sz="2400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Комила</a:t>
            </a:r>
            <a:endParaRPr lang="ru-RU" sz="2400" dirty="0">
              <a:solidFill>
                <a:srgbClr val="4F271C">
                  <a:shade val="30000"/>
                  <a:satMod val="150000"/>
                </a:srgb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Диалог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4475584"/>
          </a:xfrm>
        </p:spPr>
        <p:txBody>
          <a:bodyPr>
            <a:normAutofit fontScale="92500" lnSpcReduction="10000"/>
          </a:bodyPr>
          <a:lstStyle/>
          <a:p>
            <a:pPr marL="0" indent="358775">
              <a:buNone/>
            </a:pPr>
            <a:r>
              <a:rPr lang="ru-RU" sz="2600" dirty="0" smtClean="0"/>
              <a:t>В стихах Людмилы Николаевой звучат живые, разговорные интонации, автор часто использует диалог: </a:t>
            </a:r>
          </a:p>
          <a:p>
            <a:pPr marL="0" indent="358775">
              <a:buNone/>
            </a:pPr>
            <a:r>
              <a:rPr lang="ru-RU" sz="2600" dirty="0" smtClean="0"/>
              <a:t>Уйду тропинкою лесной</a:t>
            </a:r>
          </a:p>
          <a:p>
            <a:pPr marL="0" indent="358775">
              <a:buNone/>
            </a:pPr>
            <a:r>
              <a:rPr lang="ru-RU" sz="2600" dirty="0" smtClean="0"/>
              <a:t>В прохладу синих сосен.</a:t>
            </a:r>
          </a:p>
          <a:p>
            <a:pPr marL="0" indent="358775">
              <a:buNone/>
            </a:pPr>
            <a:r>
              <a:rPr lang="ru-RU" sz="2600" dirty="0" smtClean="0"/>
              <a:t>Пичуга, веткою качнув,</a:t>
            </a:r>
          </a:p>
          <a:p>
            <a:pPr marL="0" indent="358775">
              <a:buNone/>
            </a:pPr>
            <a:r>
              <a:rPr lang="ru-RU" sz="2600" b="1" i="1" dirty="0" smtClean="0"/>
              <a:t>«Как жизнь?»- </a:t>
            </a:r>
            <a:r>
              <a:rPr lang="ru-RU" sz="2600" i="1" dirty="0" smtClean="0"/>
              <a:t>лукаво спросит</a:t>
            </a:r>
            <a:r>
              <a:rPr lang="ru-RU" sz="2600" b="1" i="1" dirty="0" smtClean="0"/>
              <a:t>.</a:t>
            </a:r>
          </a:p>
          <a:p>
            <a:pPr marL="0" indent="358775">
              <a:buNone/>
            </a:pPr>
            <a:r>
              <a:rPr lang="ru-RU" sz="2600" b="1" i="1" dirty="0" smtClean="0"/>
              <a:t> «Всё хорошо, - </a:t>
            </a:r>
            <a:r>
              <a:rPr lang="ru-RU" sz="2600" i="1" dirty="0" smtClean="0"/>
              <a:t>отвечу ей, - </a:t>
            </a:r>
          </a:p>
          <a:p>
            <a:pPr marL="0" indent="358775">
              <a:buNone/>
            </a:pPr>
            <a:r>
              <a:rPr lang="ru-RU" sz="2600" b="1" i="1" dirty="0" smtClean="0"/>
              <a:t>А  у тебя?» - «Отлично!»</a:t>
            </a:r>
          </a:p>
          <a:p>
            <a:pPr marL="0" indent="358775">
              <a:buNone/>
            </a:pPr>
            <a:r>
              <a:rPr lang="ru-RU" sz="2600" dirty="0" smtClean="0"/>
              <a:t>Меня тропинка приведёт</a:t>
            </a:r>
          </a:p>
          <a:p>
            <a:pPr marL="0" indent="358775">
              <a:buNone/>
            </a:pPr>
            <a:r>
              <a:rPr lang="ru-RU" sz="2600" dirty="0" smtClean="0"/>
              <a:t>К поляне земляничной.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Предложения с прямой речью</a:t>
            </a:r>
            <a:endParaRPr lang="ru-RU" sz="3200" dirty="0"/>
          </a:p>
        </p:txBody>
      </p:sp>
      <p:pic>
        <p:nvPicPr>
          <p:cNvPr id="4" name="Содержимое 3" descr="C:\Documents and Settings\Admin\Рабочий стол\Рисунки\изображение 13.jpg"/>
          <p:cNvPicPr>
            <a:picLocks noGrp="1"/>
          </p:cNvPicPr>
          <p:nvPr>
            <p:ph idx="1"/>
          </p:nvPr>
        </p:nvPicPr>
        <p:blipFill>
          <a:blip r:embed="rId2" cstate="print"/>
          <a:srcRect l="1603" t="1519" r="2831"/>
          <a:stretch>
            <a:fillRect/>
          </a:stretch>
        </p:blipFill>
        <p:spPr bwMode="auto">
          <a:xfrm rot="10800000">
            <a:off x="5652119" y="1412776"/>
            <a:ext cx="32500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72200" y="6237312"/>
            <a:ext cx="265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err="1"/>
              <a:t>Плохова</a:t>
            </a:r>
            <a:r>
              <a:rPr lang="ru-RU" dirty="0"/>
              <a:t> Анастасия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415673"/>
            <a:ext cx="3935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Мне шепчет мудрая сосна: </a:t>
            </a:r>
          </a:p>
          <a:p>
            <a:r>
              <a:rPr lang="ru-RU" sz="2400" i="1" dirty="0" smtClean="0"/>
              <a:t>«Ручьи вот-вот </a:t>
            </a:r>
          </a:p>
          <a:p>
            <a:r>
              <a:rPr lang="ru-RU" sz="2400" i="1" dirty="0" smtClean="0"/>
              <a:t>Бурля покатятся, </a:t>
            </a:r>
          </a:p>
          <a:p>
            <a:r>
              <a:rPr lang="ru-RU" sz="2400" i="1" dirty="0" smtClean="0"/>
              <a:t>И выйдет девочка-весна </a:t>
            </a:r>
          </a:p>
          <a:p>
            <a:r>
              <a:rPr lang="ru-RU" sz="2400" i="1" dirty="0" smtClean="0"/>
              <a:t>В своём сквозном </a:t>
            </a:r>
          </a:p>
          <a:p>
            <a:r>
              <a:rPr lang="ru-RU" sz="2400" i="1" dirty="0" smtClean="0"/>
              <a:t>Зелёном платьице». </a:t>
            </a:r>
            <a:r>
              <a:rPr lang="ru-RU" sz="2400" dirty="0" smtClean="0"/>
              <a:t>(«Мартовское»)</a:t>
            </a:r>
          </a:p>
          <a:p>
            <a:endParaRPr lang="ru-RU" sz="2400" dirty="0" smtClean="0"/>
          </a:p>
          <a:p>
            <a:r>
              <a:rPr lang="ru-RU" sz="2400" dirty="0" smtClean="0"/>
              <a:t>А мама с балкона кричит ему: </a:t>
            </a:r>
            <a:r>
              <a:rPr lang="ru-RU" sz="2400" i="1" dirty="0" smtClean="0"/>
              <a:t>«Лёша!</a:t>
            </a:r>
          </a:p>
          <a:p>
            <a:r>
              <a:rPr lang="ru-RU" sz="2400" i="1" dirty="0" smtClean="0"/>
              <a:t>А ну-ка, проказник, домой!»</a:t>
            </a:r>
            <a:r>
              <a:rPr lang="ru-RU" sz="2400" dirty="0" smtClean="0"/>
              <a:t> («По солнечным лужам…»)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Односоставные предложения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144504" cy="48006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Выразить любовь к родине помогают односоставные назывные и определённо – личные предложения:</a:t>
            </a:r>
          </a:p>
          <a:p>
            <a:pPr>
              <a:buNone/>
            </a:pPr>
            <a:r>
              <a:rPr lang="ru-RU" dirty="0" smtClean="0"/>
              <a:t>Ромашковое поле.</a:t>
            </a:r>
          </a:p>
          <a:p>
            <a:pPr>
              <a:buNone/>
            </a:pPr>
            <a:r>
              <a:rPr lang="ru-RU" dirty="0" smtClean="0"/>
              <a:t>Зелёный шум берёз…</a:t>
            </a:r>
          </a:p>
          <a:p>
            <a:pPr>
              <a:buNone/>
            </a:pPr>
            <a:r>
              <a:rPr lang="ru-RU" dirty="0" smtClean="0"/>
              <a:t>Смотрю в глаза России.</a:t>
            </a:r>
          </a:p>
          <a:p>
            <a:pPr>
              <a:buNone/>
            </a:pPr>
            <a:r>
              <a:rPr lang="ru-RU" dirty="0" smtClean="0"/>
              <a:t>Пью воду из ручья.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7.jpg"/>
          <p:cNvPicPr/>
          <p:nvPr/>
        </p:nvPicPr>
        <p:blipFill>
          <a:blip r:embed="rId2" cstate="print"/>
          <a:srcRect l="802" t="584" r="3312"/>
          <a:stretch>
            <a:fillRect/>
          </a:stretch>
        </p:blipFill>
        <p:spPr bwMode="auto">
          <a:xfrm rot="10800000">
            <a:off x="5508102" y="1484784"/>
            <a:ext cx="342562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6237312"/>
            <a:ext cx="23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err="1"/>
              <a:t>Плохова</a:t>
            </a:r>
            <a:r>
              <a:rPr lang="ru-RU" dirty="0"/>
              <a:t> Любовь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86201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Боль и радость сердца </a:t>
            </a:r>
            <a:br>
              <a:rPr lang="ru-RU" sz="3200" dirty="0" smtClean="0"/>
            </a:br>
            <a:r>
              <a:rPr lang="ru-RU" sz="3200" dirty="0" smtClean="0"/>
              <a:t>Переложишь в строчки…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602048" cy="4800600"/>
          </a:xfrm>
        </p:spPr>
        <p:txBody>
          <a:bodyPr>
            <a:normAutofit fontScale="85000" lnSpcReduction="10000"/>
          </a:bodyPr>
          <a:lstStyle/>
          <a:p>
            <a:pPr marL="365125" indent="352425" algn="just">
              <a:buNone/>
            </a:pPr>
            <a:r>
              <a:rPr lang="ru-RU" dirty="0" smtClean="0"/>
              <a:t>   Таким образом, богатство лексики и  разнообразие поэтического синтаксиса придают лирике Л. Николаевой особую выразительность.  Но её поэтическое слово соединяет людей не только благодаря этому. Поэт творит чудо: слова простые, обыкновенные, а волнуют душу, потому что  </a:t>
            </a:r>
          </a:p>
          <a:p>
            <a:pPr algn="just">
              <a:buNone/>
            </a:pPr>
            <a:r>
              <a:rPr lang="ru-RU" dirty="0" smtClean="0"/>
              <a:t>   есть  в них  самое главное –  любовь. Любовь к природе, к людям, к жизни. Стихи Людмилы Николаевой искрятся светом и радостью, в них живёт добрая душа автора.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«Стихов пленительная тайна»</a:t>
            </a:r>
            <a:endParaRPr lang="ru-RU" dirty="0"/>
          </a:p>
        </p:txBody>
      </p:sp>
      <p:pic>
        <p:nvPicPr>
          <p:cNvPr id="2050" name="Picture 2" descr="C:\Documents and Settings\я\Мои документы\фото\ШКОЛА\DSC03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922" y="1196752"/>
            <a:ext cx="6909518" cy="518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643339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Читаем стихи </a:t>
            </a:r>
            <a:br>
              <a:rPr lang="ru-RU" sz="3600" dirty="0" smtClean="0"/>
            </a:br>
            <a:r>
              <a:rPr lang="ru-RU" sz="3600" dirty="0" smtClean="0"/>
              <a:t>Людмилы Николаевой</a:t>
            </a:r>
            <a:endParaRPr lang="ru-RU" sz="3600" dirty="0"/>
          </a:p>
        </p:txBody>
      </p:sp>
      <p:pic>
        <p:nvPicPr>
          <p:cNvPr id="1026" name="Picture 2" descr="C:\Documents and Settings\я\Мои документы\фото\ШКОЛА\DSC03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770059" cy="507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Встреча с сестрой поэта – </a:t>
            </a:r>
            <a:br>
              <a:rPr lang="ru-RU" sz="3200" dirty="0" smtClean="0"/>
            </a:br>
            <a:r>
              <a:rPr lang="ru-RU" sz="3200" dirty="0" smtClean="0"/>
              <a:t>Надеждой Алексеевной  Николаевой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2" descr="C:\Documents and Settings\я\Рабочий стол\маме\DSC02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8167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67905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Работаем над проектом</a:t>
            </a:r>
            <a:endParaRPr lang="ru-RU" sz="4000" dirty="0"/>
          </a:p>
        </p:txBody>
      </p:sp>
      <p:pic>
        <p:nvPicPr>
          <p:cNvPr id="3074" name="Picture 2" descr="C:\Documents and Settings\я\Мои документы\фото\ШКОЛА\DSC03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99"/>
          <a:stretch>
            <a:fillRect/>
          </a:stretch>
        </p:blipFill>
        <p:spPr bwMode="auto">
          <a:xfrm>
            <a:off x="1547664" y="1196752"/>
            <a:ext cx="6548065" cy="5263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428600"/>
            <a:ext cx="2921528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pic>
        <p:nvPicPr>
          <p:cNvPr id="1026" name="Рисунок 1" descr="C:\Documents and Settings\Admin\Рабочий стол\постановление кадеты\изображение 13 001.jpg"/>
          <p:cNvPicPr>
            <a:picLocks noChangeAspect="1" noChangeArrowheads="1"/>
          </p:cNvPicPr>
          <p:nvPr/>
        </p:nvPicPr>
        <p:blipFill>
          <a:blip r:embed="rId2" cstate="print"/>
          <a:srcRect l="26874" t="28976" r="26054" b="19271"/>
          <a:stretch>
            <a:fillRect/>
          </a:stretch>
        </p:blipFill>
        <p:spPr bwMode="auto">
          <a:xfrm>
            <a:off x="1187624" y="188640"/>
            <a:ext cx="40324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1052736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Людмила Николаева – </a:t>
            </a:r>
            <a:r>
              <a:rPr lang="ru-RU" sz="2400" dirty="0" smtClean="0"/>
              <a:t>из тех поэтов, которые в тяжёлое время экономических потрясений как будто выполняли возложенную на них миссию по  сохранению русского художественного слова.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Богатство и выразительность поэтической лексики    Л.Николаевой.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7602048" cy="4259560"/>
          </a:xfrm>
        </p:spPr>
        <p:txBody>
          <a:bodyPr>
            <a:normAutofit lnSpcReduction="10000"/>
          </a:bodyPr>
          <a:lstStyle/>
          <a:p>
            <a:pPr marL="0" indent="358775">
              <a:buNone/>
            </a:pPr>
            <a:r>
              <a:rPr lang="ru-RU" dirty="0" smtClean="0"/>
              <a:t>Очень часто Людмила Николаева использует олицетворения: о временах года, о деревьях и цветах, о дожде и лужах рассказывает, как о живых. Таково стихотворение «Зазнайка». Вы думаете, оно о девочке? Нет, его героиня – желтоглазая ромашка, которая красуется перед скромным мальчиком-одуванчиком: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4287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Олицетворение</a:t>
            </a:r>
            <a:endParaRPr lang="ru-RU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88640"/>
            <a:ext cx="3528392" cy="4800600"/>
          </a:xfrm>
        </p:spPr>
        <p:txBody>
          <a:bodyPr>
            <a:normAutofit/>
          </a:bodyPr>
          <a:lstStyle/>
          <a:p>
            <a:pPr marL="88900" indent="-6350">
              <a:buNone/>
            </a:pPr>
            <a:r>
              <a:rPr lang="ru-RU" sz="2400" b="1" dirty="0" smtClean="0"/>
              <a:t>«</a:t>
            </a:r>
            <a:r>
              <a:rPr lang="ru-RU" sz="2400" b="1" i="1" dirty="0" smtClean="0"/>
              <a:t>Я – прекрасная ромашка.</a:t>
            </a:r>
          </a:p>
          <a:p>
            <a:pPr marL="88900" indent="-6350">
              <a:buNone/>
            </a:pPr>
            <a:r>
              <a:rPr lang="ru-RU" sz="2400" dirty="0" smtClean="0"/>
              <a:t>Не стесняйся, погляди.</a:t>
            </a:r>
          </a:p>
          <a:p>
            <a:pPr marL="88900" indent="-6350">
              <a:buNone/>
            </a:pPr>
            <a:r>
              <a:rPr lang="ru-RU" sz="2400" dirty="0" smtClean="0"/>
              <a:t>Нравлюсь  я тебе, признайся!</a:t>
            </a:r>
          </a:p>
          <a:p>
            <a:pPr marL="88900" indent="-6350">
              <a:buNone/>
            </a:pPr>
            <a:r>
              <a:rPr lang="ru-RU" sz="2400" dirty="0" smtClean="0"/>
              <a:t>Если нравлюсь – подтверди».</a:t>
            </a:r>
            <a:endParaRPr lang="ru-RU" sz="2400" dirty="0"/>
          </a:p>
        </p:txBody>
      </p:sp>
      <p:pic>
        <p:nvPicPr>
          <p:cNvPr id="4" name="Рисунок 3" descr="C:\Documents and Settings\Admin\Рабочий стол\Рисунки\Изображение 2.jpg"/>
          <p:cNvPicPr/>
          <p:nvPr/>
        </p:nvPicPr>
        <p:blipFill>
          <a:blip r:embed="rId2" cstate="print"/>
          <a:srcRect l="1924" t="7593" r="3312"/>
          <a:stretch>
            <a:fillRect/>
          </a:stretch>
        </p:blipFill>
        <p:spPr bwMode="auto">
          <a:xfrm>
            <a:off x="4427984" y="476672"/>
            <a:ext cx="428986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5949280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Рис</a:t>
            </a:r>
            <a:r>
              <a:rPr lang="ru-RU" dirty="0"/>
              <a:t>. </a:t>
            </a:r>
            <a:r>
              <a:rPr lang="ru-RU" dirty="0" err="1"/>
              <a:t>Дросина</a:t>
            </a:r>
            <a:r>
              <a:rPr lang="ru-RU" dirty="0"/>
              <a:t> Ксения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374441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Эпитеты из стихотворения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400" dirty="0" smtClean="0"/>
              <a:t>«Просьба»:</a:t>
            </a:r>
          </a:p>
          <a:p>
            <a:pPr marL="0" indent="0">
              <a:buNone/>
            </a:pPr>
            <a:r>
              <a:rPr lang="ru-RU" sz="2400" b="1" dirty="0" smtClean="0"/>
              <a:t> «синие льдины»,</a:t>
            </a:r>
          </a:p>
          <a:p>
            <a:pPr marL="0" indent="0">
              <a:buNone/>
            </a:pPr>
            <a:r>
              <a:rPr lang="ru-RU" sz="2400" b="1" dirty="0" smtClean="0"/>
              <a:t> «добрые славные мишки» </a:t>
            </a:r>
          </a:p>
          <a:p>
            <a:pPr marL="0" indent="0">
              <a:buNone/>
            </a:pPr>
            <a:r>
              <a:rPr lang="ru-RU" sz="2800" i="1" dirty="0" smtClean="0"/>
              <a:t>проникнуты нежностью. </a:t>
            </a:r>
          </a:p>
        </p:txBody>
      </p:sp>
      <p:pic>
        <p:nvPicPr>
          <p:cNvPr id="5" name="Рисунок 4" descr="C:\Documents and Settings\Admin\Рабочий стол\Рисунки\изображение 6.jpg"/>
          <p:cNvPicPr/>
          <p:nvPr/>
        </p:nvPicPr>
        <p:blipFill>
          <a:blip r:embed="rId2" cstate="print"/>
          <a:srcRect t="2103" r="3848"/>
          <a:stretch>
            <a:fillRect/>
          </a:stretch>
        </p:blipFill>
        <p:spPr bwMode="auto">
          <a:xfrm rot="10800000">
            <a:off x="5292080" y="836712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96136" y="5990511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«Возьмите с собой, полярники».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Рис.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Плохова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Анастасия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3782184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Сравнения в стихотворении «</a:t>
            </a:r>
            <a:r>
              <a:rPr lang="ru-RU" sz="2800" dirty="0" err="1" smtClean="0"/>
              <a:t>Мурзик</a:t>
            </a:r>
            <a:r>
              <a:rPr lang="ru-RU" sz="2800" dirty="0" smtClean="0"/>
              <a:t>» создают знакомый образ хитрющего кота: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аквариум – кошачий телевизор…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А </a:t>
            </a:r>
            <a:r>
              <a:rPr lang="ru-RU" dirty="0" err="1" smtClean="0"/>
              <a:t>Мурзик</a:t>
            </a:r>
            <a:r>
              <a:rPr lang="ru-RU" dirty="0" smtClean="0"/>
              <a:t> верит свято, терпеливо 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что прыгнет рыбка, </a:t>
            </a:r>
            <a:r>
              <a:rPr lang="ru-RU" b="1" i="1" dirty="0" smtClean="0"/>
              <a:t>как галушка</a:t>
            </a:r>
            <a:r>
              <a:rPr lang="ru-RU" dirty="0" smtClean="0"/>
              <a:t>, в рот.</a:t>
            </a:r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12.jpg"/>
          <p:cNvPicPr/>
          <p:nvPr/>
        </p:nvPicPr>
        <p:blipFill>
          <a:blip r:embed="rId2" cstate="print"/>
          <a:srcRect l="3367" t="1402" r="2084"/>
          <a:stretch>
            <a:fillRect/>
          </a:stretch>
        </p:blipFill>
        <p:spPr bwMode="auto">
          <a:xfrm rot="10800000">
            <a:off x="5220072" y="908720"/>
            <a:ext cx="38025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5939988"/>
            <a:ext cx="265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err="1"/>
              <a:t>Плохова</a:t>
            </a:r>
            <a:r>
              <a:rPr lang="ru-RU" dirty="0"/>
              <a:t> Анастасия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886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Сравнения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870248"/>
            <a:ext cx="7498080" cy="59877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Эмоционально-оценочная лексика в стихотворении «Обида» говорит</a:t>
            </a:r>
          </a:p>
          <a:p>
            <a:pPr>
              <a:buNone/>
            </a:pPr>
            <a:r>
              <a:rPr lang="ru-RU" dirty="0" smtClean="0"/>
              <a:t> о любви автора к животным и не может не вызвать у читателей </a:t>
            </a:r>
          </a:p>
          <a:p>
            <a:pPr>
              <a:buNone/>
            </a:pPr>
            <a:r>
              <a:rPr lang="ru-RU" dirty="0" smtClean="0"/>
              <a:t>ответного чувства.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Мурка, ах, </a:t>
            </a:r>
            <a:r>
              <a:rPr lang="ru-RU" sz="3600" b="1" i="1" dirty="0" smtClean="0"/>
              <a:t>плутовка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Выпила так  </a:t>
            </a:r>
            <a:r>
              <a:rPr lang="ru-RU" b="1" i="1" dirty="0" smtClean="0"/>
              <a:t>ловко</a:t>
            </a:r>
          </a:p>
          <a:p>
            <a:pPr>
              <a:buNone/>
            </a:pPr>
            <a:r>
              <a:rPr lang="ru-RU" dirty="0" smtClean="0"/>
              <a:t>У козлёнка Яшки</a:t>
            </a:r>
          </a:p>
          <a:p>
            <a:pPr>
              <a:buNone/>
            </a:pPr>
            <a:r>
              <a:rPr lang="ru-RU" dirty="0" smtClean="0"/>
              <a:t>Молоко из чашки.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b="1" i="1" dirty="0" smtClean="0"/>
              <a:t>довольна</a:t>
            </a:r>
            <a:r>
              <a:rPr lang="ru-RU" dirty="0" smtClean="0"/>
              <a:t> Мурка,</a:t>
            </a:r>
          </a:p>
          <a:p>
            <a:pPr>
              <a:buNone/>
            </a:pPr>
            <a:r>
              <a:rPr lang="ru-RU" dirty="0" smtClean="0"/>
              <a:t>Серенькая шкурка.</a:t>
            </a:r>
          </a:p>
          <a:p>
            <a:pPr>
              <a:buNone/>
            </a:pPr>
            <a:r>
              <a:rPr lang="ru-RU" dirty="0" smtClean="0"/>
              <a:t>Дремлет на крылечке,</a:t>
            </a:r>
          </a:p>
          <a:p>
            <a:pPr>
              <a:buNone/>
            </a:pPr>
            <a:r>
              <a:rPr lang="ru-RU" dirty="0" smtClean="0"/>
              <a:t>Как на тёплой печке.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А козлёнок Яшка </a:t>
            </a:r>
          </a:p>
          <a:p>
            <a:pPr>
              <a:buNone/>
            </a:pPr>
            <a:r>
              <a:rPr lang="ru-RU" b="1" i="1" dirty="0" smtClean="0"/>
              <a:t>Злой-презлой, бедняжка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«Вот окрепнут рожки – </a:t>
            </a:r>
          </a:p>
          <a:p>
            <a:pPr>
              <a:buNone/>
            </a:pPr>
            <a:r>
              <a:rPr lang="ru-RU" dirty="0" smtClean="0"/>
              <a:t>Плохо будет кошке!»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«Обида». Рис.  </a:t>
            </a:r>
            <a:r>
              <a:rPr lang="ru-RU" dirty="0" err="1" smtClean="0"/>
              <a:t>Дросина</a:t>
            </a:r>
            <a:r>
              <a:rPr lang="ru-RU" dirty="0" smtClean="0"/>
              <a:t> Ксения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4.jpg"/>
          <p:cNvPicPr/>
          <p:nvPr/>
        </p:nvPicPr>
        <p:blipFill>
          <a:blip r:embed="rId3" cstate="print"/>
          <a:srcRect t="4556" r="5398" b="1986"/>
          <a:stretch>
            <a:fillRect/>
          </a:stretch>
        </p:blipFill>
        <p:spPr bwMode="auto">
          <a:xfrm rot="10800000">
            <a:off x="5004048" y="1844824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Эмоционально-оценочная лексика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Слова с уменьшительно – ласкательными суффиксами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3712456" cy="4800600"/>
          </a:xfrm>
        </p:spPr>
        <p:txBody>
          <a:bodyPr>
            <a:normAutofit fontScale="85000" lnSpcReduction="10000"/>
          </a:bodyPr>
          <a:lstStyle/>
          <a:p>
            <a:pPr marL="0" indent="358775">
              <a:buNone/>
            </a:pPr>
            <a:r>
              <a:rPr lang="ru-RU" sz="2800" dirty="0" smtClean="0"/>
              <a:t>Радостное чувство обновления , которое вызывает зазеленевшая берёзка , выражают слова с уменьшительно - ласкательными суффиксами.</a:t>
            </a:r>
          </a:p>
          <a:p>
            <a:pPr marL="0" indent="358775">
              <a:buNone/>
            </a:pPr>
            <a:r>
              <a:rPr lang="ru-RU" sz="2800" dirty="0" smtClean="0"/>
              <a:t>А я и не заметила ,</a:t>
            </a:r>
          </a:p>
          <a:p>
            <a:pPr marL="0" indent="358775">
              <a:buNone/>
            </a:pPr>
            <a:r>
              <a:rPr lang="ru-RU" sz="2800" dirty="0" smtClean="0"/>
              <a:t>Глядела – проглядела,</a:t>
            </a:r>
          </a:p>
          <a:p>
            <a:pPr marL="0" indent="358775">
              <a:buNone/>
            </a:pPr>
            <a:r>
              <a:rPr lang="ru-RU" sz="2800" dirty="0" smtClean="0"/>
              <a:t>Как юная </a:t>
            </a:r>
            <a:r>
              <a:rPr lang="ru-RU" sz="2800" b="1" i="1" dirty="0" smtClean="0"/>
              <a:t>берёзонька</a:t>
            </a:r>
          </a:p>
          <a:p>
            <a:pPr marL="358775" indent="0">
              <a:buNone/>
            </a:pPr>
            <a:r>
              <a:rPr lang="ru-RU" sz="2800" b="1" i="1" dirty="0" smtClean="0"/>
              <a:t>Косыночку </a:t>
            </a:r>
            <a:r>
              <a:rPr lang="ru-RU" sz="2800" dirty="0" smtClean="0"/>
              <a:t>надела!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Рисунки\изображение 10.jpg"/>
          <p:cNvPicPr/>
          <p:nvPr/>
        </p:nvPicPr>
        <p:blipFill>
          <a:blip r:embed="rId2" cstate="print"/>
          <a:srcRect l="1389" t="1580" r="2084"/>
          <a:stretch>
            <a:fillRect/>
          </a:stretch>
        </p:blipFill>
        <p:spPr bwMode="auto">
          <a:xfrm rot="10800000">
            <a:off x="5220072" y="1412776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6237312"/>
            <a:ext cx="23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err="1"/>
              <a:t>Плохова</a:t>
            </a:r>
            <a:r>
              <a:rPr lang="ru-RU" dirty="0"/>
              <a:t> Любовь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Синтаксические средства выразительности в поэзии Л.Николаевой.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4169584" cy="4968552"/>
          </a:xfrm>
        </p:spPr>
        <p:txBody>
          <a:bodyPr>
            <a:normAutofit fontScale="55000" lnSpcReduction="20000"/>
          </a:bodyPr>
          <a:lstStyle/>
          <a:p>
            <a:pPr marL="0" indent="358775">
              <a:buNone/>
            </a:pPr>
            <a:r>
              <a:rPr lang="ru-RU" dirty="0" smtClean="0"/>
              <a:t>Ряды однородных членов помогают нарисовать выразительную картину, а риторический вопрос и риторическое восклицание –передать удивление и восхищение  при встрече зимы:</a:t>
            </a:r>
          </a:p>
          <a:p>
            <a:pPr marL="0" indent="358775">
              <a:buNone/>
            </a:pPr>
            <a:r>
              <a:rPr lang="ru-RU" sz="2000" dirty="0" smtClean="0"/>
              <a:t> </a:t>
            </a:r>
          </a:p>
          <a:p>
            <a:pPr marL="0" indent="358775">
              <a:buNone/>
            </a:pPr>
            <a:r>
              <a:rPr lang="ru-RU" sz="2900" b="1" i="1" dirty="0" smtClean="0"/>
              <a:t>Откуда этот белый мир возник?</a:t>
            </a:r>
          </a:p>
          <a:p>
            <a:pPr marL="0" indent="358775">
              <a:buNone/>
            </a:pPr>
            <a:r>
              <a:rPr lang="ru-RU" sz="2900" dirty="0" smtClean="0"/>
              <a:t>Ещё вчера роняла слёзы осень.</a:t>
            </a:r>
          </a:p>
          <a:p>
            <a:pPr marL="358775" indent="0">
              <a:buNone/>
            </a:pPr>
            <a:r>
              <a:rPr lang="ru-RU" sz="2900" dirty="0" smtClean="0"/>
              <a:t>Ребячьих рук творенье –        снеговик –</a:t>
            </a:r>
          </a:p>
          <a:p>
            <a:pPr marL="358775" indent="0">
              <a:buNone/>
            </a:pPr>
            <a:r>
              <a:rPr lang="ru-RU" sz="2900" b="1" i="1" dirty="0" smtClean="0"/>
              <a:t>Молчит, не отвечает </a:t>
            </a:r>
            <a:r>
              <a:rPr lang="ru-RU" sz="2900" dirty="0" smtClean="0"/>
              <a:t>на вопросы…</a:t>
            </a:r>
          </a:p>
          <a:p>
            <a:pPr marL="0" indent="358775">
              <a:buNone/>
            </a:pPr>
            <a:r>
              <a:rPr lang="ru-RU" sz="2900" dirty="0" smtClean="0"/>
              <a:t>Но он, как я, </a:t>
            </a:r>
            <a:r>
              <a:rPr lang="ru-RU" sz="2900" b="1" i="1" dirty="0" smtClean="0"/>
              <a:t>поверил</a:t>
            </a:r>
            <a:r>
              <a:rPr lang="ru-RU" sz="2900" dirty="0" smtClean="0"/>
              <a:t> в чудеса</a:t>
            </a:r>
          </a:p>
          <a:p>
            <a:pPr marL="0" indent="358775">
              <a:buNone/>
            </a:pPr>
            <a:r>
              <a:rPr lang="ru-RU" sz="2900" dirty="0" smtClean="0"/>
              <a:t>И людям </a:t>
            </a:r>
            <a:r>
              <a:rPr lang="ru-RU" sz="2900" b="1" i="1" dirty="0" smtClean="0"/>
              <a:t>улыбается</a:t>
            </a:r>
            <a:r>
              <a:rPr lang="ru-RU" sz="2900" dirty="0" smtClean="0"/>
              <a:t> счастливо.</a:t>
            </a:r>
          </a:p>
          <a:p>
            <a:pPr marL="0" indent="358775">
              <a:buNone/>
            </a:pPr>
            <a:r>
              <a:rPr lang="ru-RU" sz="2900" b="1" i="1" dirty="0" smtClean="0"/>
              <a:t>Какая это радость – первый снег,</a:t>
            </a:r>
          </a:p>
          <a:p>
            <a:pPr marL="0" indent="358775">
              <a:buNone/>
            </a:pPr>
            <a:r>
              <a:rPr lang="ru-RU" sz="2900" b="1" i="1" dirty="0" smtClean="0"/>
              <a:t>Какая потрясающая новость!..</a:t>
            </a:r>
          </a:p>
          <a:p>
            <a:pPr marL="0" indent="358775">
              <a:buNone/>
            </a:pPr>
            <a:r>
              <a:rPr lang="ru-RU" sz="2900" b="1" dirty="0" smtClean="0"/>
              <a:t> («Снеговик»)</a:t>
            </a:r>
            <a:endParaRPr lang="ru-RU" sz="2900" dirty="0" smtClean="0"/>
          </a:p>
        </p:txBody>
      </p:sp>
      <p:pic>
        <p:nvPicPr>
          <p:cNvPr id="4" name="Рисунок 3" descr="C:\Documents and Settings\Admin\Рабочий стол\Рисунки\Изображение 3.jpg"/>
          <p:cNvPicPr/>
          <p:nvPr/>
        </p:nvPicPr>
        <p:blipFill>
          <a:blip r:embed="rId2" cstate="print"/>
          <a:srcRect l="1764" t="3738" r="9246" b="935"/>
          <a:stretch>
            <a:fillRect/>
          </a:stretch>
        </p:blipFill>
        <p:spPr bwMode="auto">
          <a:xfrm>
            <a:off x="5364088" y="1539825"/>
            <a:ext cx="3579549" cy="484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84168" y="6309320"/>
            <a:ext cx="24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Мазин Александр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663</TotalTime>
  <Words>544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Выразительное слово  Людмилы Николаевой</vt:lpstr>
      <vt:lpstr>Слайд 2</vt:lpstr>
      <vt:lpstr>Богатство и выразительность поэтической лексики    Л.Николаевой.</vt:lpstr>
      <vt:lpstr>Слайд 4</vt:lpstr>
      <vt:lpstr>Слайд 5</vt:lpstr>
      <vt:lpstr>Слайд 6</vt:lpstr>
      <vt:lpstr>Слайд 7</vt:lpstr>
      <vt:lpstr>Слова с уменьшительно – ласкательными суффиксами</vt:lpstr>
      <vt:lpstr>Синтаксические средства выразительности в поэзии Л.Николаевой.</vt:lpstr>
      <vt:lpstr>Диалог </vt:lpstr>
      <vt:lpstr>Предложения с прямой речью</vt:lpstr>
      <vt:lpstr>Односоставные предложения</vt:lpstr>
      <vt:lpstr>Боль и радость сердца  Переложишь в строчки…</vt:lpstr>
      <vt:lpstr>«Стихов пленительная тайна»</vt:lpstr>
      <vt:lpstr>Читаем стихи  Людмилы Николаевой</vt:lpstr>
      <vt:lpstr>Встреча с сестрой поэта –  Надеждой Алексеевной  Николаевой  </vt:lpstr>
      <vt:lpstr>Работаем над проектом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Выразительное слово Л.Николаевой</dc:title>
  <dc:creator>Ученик</dc:creator>
  <cp:lastModifiedBy>Учитель</cp:lastModifiedBy>
  <cp:revision>76</cp:revision>
  <dcterms:created xsi:type="dcterms:W3CDTF">2013-03-21T05:51:53Z</dcterms:created>
  <dcterms:modified xsi:type="dcterms:W3CDTF">2014-02-25T10:52:07Z</dcterms:modified>
</cp:coreProperties>
</file>