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  <p:sldId id="276" r:id="rId4"/>
    <p:sldId id="256" r:id="rId5"/>
    <p:sldId id="257" r:id="rId6"/>
    <p:sldId id="271" r:id="rId7"/>
    <p:sldId id="277" r:id="rId8"/>
    <p:sldId id="268" r:id="rId9"/>
    <p:sldId id="274" r:id="rId10"/>
    <p:sldId id="290" r:id="rId11"/>
    <p:sldId id="264" r:id="rId12"/>
    <p:sldId id="281" r:id="rId13"/>
    <p:sldId id="265" r:id="rId14"/>
    <p:sldId id="260" r:id="rId15"/>
    <p:sldId id="275" r:id="rId16"/>
    <p:sldId id="272" r:id="rId17"/>
    <p:sldId id="267" r:id="rId18"/>
    <p:sldId id="261" r:id="rId19"/>
    <p:sldId id="262" r:id="rId20"/>
    <p:sldId id="282" r:id="rId21"/>
    <p:sldId id="292" r:id="rId22"/>
    <p:sldId id="266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школа\моя внеурочка\противопожар\поджог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01056" cy="582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моя внеурочка\противопожар\08a43a2692f2536963c0c68c752bf21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3857652" cy="2561722"/>
          </a:xfrm>
          <a:prstGeom prst="rect">
            <a:avLst/>
          </a:prstGeom>
          <a:noFill/>
        </p:spPr>
      </p:pic>
      <p:pic>
        <p:nvPicPr>
          <p:cNvPr id="3" name="Picture 3" descr="E:\школа\моя внеурочка\противопожар\поджоги\02_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71480"/>
            <a:ext cx="4238933" cy="2824189"/>
          </a:xfrm>
          <a:prstGeom prst="rect">
            <a:avLst/>
          </a:prstGeom>
          <a:noFill/>
        </p:spPr>
      </p:pic>
      <p:pic>
        <p:nvPicPr>
          <p:cNvPr id="4" name="Picture 2" descr="E:\школа\моя внеурочка\противопожар\поджоги\ducklings-1502329_960_7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4445031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500042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Выжигание сухой травы вызывает гибель кладок и мест гнездовий птиц, гнездовой период которых начинается в начале апреля.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школа\моя внеурочка\противопожар\поджоги\im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642918"/>
            <a:ext cx="3507054" cy="2071702"/>
          </a:xfrm>
          <a:prstGeom prst="rect">
            <a:avLst/>
          </a:prstGeom>
          <a:noFill/>
        </p:spPr>
      </p:pic>
      <p:pic>
        <p:nvPicPr>
          <p:cNvPr id="6" name="Picture 2" descr="E:\школа\моя внеурочка\противопожар\поджоги\u_b61d28c1f78506494518590abf6fd6e6_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32546"/>
            <a:ext cx="4238628" cy="3178972"/>
          </a:xfrm>
          <a:prstGeom prst="rect">
            <a:avLst/>
          </a:prstGeom>
          <a:noFill/>
        </p:spPr>
      </p:pic>
      <p:pic>
        <p:nvPicPr>
          <p:cNvPr id="7" name="Picture 3" descr="E:\школа\моя внеурочка\противопожар\поджоги\MG_00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283" y="3214686"/>
            <a:ext cx="4286717" cy="321471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85728"/>
            <a:ext cx="4572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огне гибнут птицы и их гнёзда, масса насекомых, ящериц и лягушек, змей и мышей, улиток.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школа\моя внеурочка\противопожар\поджоги\01_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4000528" cy="2660351"/>
          </a:xfrm>
          <a:prstGeom prst="rect">
            <a:avLst/>
          </a:prstGeom>
          <a:noFill/>
        </p:spPr>
      </p:pic>
      <p:pic>
        <p:nvPicPr>
          <p:cNvPr id="1026" name="Picture 2" descr="E:\школа\моя внеурочка\противопожар\поджоги\247622_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762481" cy="29739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004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огне часто погибают новорожденные зайчата, ежи…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E:\школа\моя внеурочка\противопожар\поджоги\hedgehog-child-1759505_960_7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993" y="142852"/>
            <a:ext cx="4304007" cy="32979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85926"/>
            <a:ext cx="485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Вместе с травой они гибнут в огне, не успевая перебраться на безопасное расстояние.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школа\моя внеурочка\противопожар\поджоги\zhyvotnye-2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7" y="3429000"/>
            <a:ext cx="4786313" cy="3190875"/>
          </a:xfrm>
          <a:prstGeom prst="rect">
            <a:avLst/>
          </a:prstGeom>
          <a:noFill/>
        </p:spPr>
      </p:pic>
      <p:pic>
        <p:nvPicPr>
          <p:cNvPr id="2050" name="Picture 2" descr="E:\школа\моя внеурочка\противопожар\поджоги\image0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343775" cy="1928826"/>
          </a:xfrm>
          <a:prstGeom prst="rect">
            <a:avLst/>
          </a:prstGeom>
          <a:noFill/>
        </p:spPr>
      </p:pic>
      <p:pic>
        <p:nvPicPr>
          <p:cNvPr id="2052" name="Picture 4" descr="E:\школа\моя внеурочка\противопожар\поджоги\motto.net_.ua-404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857784" cy="3643338"/>
          </a:xfrm>
          <a:prstGeom prst="rect">
            <a:avLst/>
          </a:prstGeom>
          <a:noFill/>
        </p:spPr>
      </p:pic>
      <p:pic>
        <p:nvPicPr>
          <p:cNvPr id="6" name="Picture 2" descr="E:\школа\моя внеурочка\противопожар\поджоги\animal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71480"/>
            <a:ext cx="364561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школа\моя внеурочка\противопожар\анимашки\vigig4_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599815" cy="43338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57760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Погибают многие насекомые, их личинки, куколки.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огне горят божьи коровки, жужелицы, дождевые черви, участвующие в процессе образования почвы.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E:\школа\моя внеурочка\противопожар\поджоги\орх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3857628" cy="2571752"/>
          </a:xfrm>
          <a:prstGeom prst="rect">
            <a:avLst/>
          </a:prstGeom>
          <a:noFill/>
        </p:spPr>
      </p:pic>
      <p:pic>
        <p:nvPicPr>
          <p:cNvPr id="32773" name="Picture 5" descr="E:\школа\моя внеурочка\противопожар\поджоги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16" y="3786190"/>
            <a:ext cx="3864678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0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Погибают семена растений над поверхностью земли и семена под землей.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поджоге травы гибнет полезная микрофлора почвы, в том числе и та, которая помогает растениям противостоять болезням.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Сухая прошлогодняя трава - не мусор, а бесценное питание, условия для жизни, созданные самой природой.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школа\моя внеурочка\противопожар\606-06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500438"/>
            <a:ext cx="513585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E:\школа\моя внеурочка\противопожар\поджоги\i22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38" y="3786190"/>
            <a:ext cx="3771883" cy="2828912"/>
          </a:xfrm>
          <a:prstGeom prst="rect">
            <a:avLst/>
          </a:prstGeom>
          <a:noFill/>
        </p:spPr>
      </p:pic>
      <p:sp>
        <p:nvSpPr>
          <p:cNvPr id="14338" name="AutoShape 2" descr="Картинки по запросу классный час против палов тра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лассный час против палов тра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лассный час против палов тра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E:\школа\моя внеурочка\противопожар\поджоги\news_21102015_155526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642918"/>
            <a:ext cx="2438400" cy="1527175"/>
          </a:xfrm>
          <a:prstGeom prst="rect">
            <a:avLst/>
          </a:prstGeom>
          <a:noFill/>
        </p:spPr>
      </p:pic>
      <p:pic>
        <p:nvPicPr>
          <p:cNvPr id="14344" name="Picture 8" descr="E:\школа\моя внеурочка\противопожар\поджоги\i22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546" y="214290"/>
            <a:ext cx="4379349" cy="3286148"/>
          </a:xfrm>
          <a:prstGeom prst="rect">
            <a:avLst/>
          </a:prstGeom>
          <a:noFill/>
        </p:spPr>
      </p:pic>
      <p:pic>
        <p:nvPicPr>
          <p:cNvPr id="14345" name="Picture 9" descr="E:\школа\моя внеурочка\противопожар\поджоги\i22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00306"/>
            <a:ext cx="4486275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кола\моя внеурочка\противопожар\анимашки\mai_vigig7_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E:\школа\моя внеурочка\противопожар\поджоги\карик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633529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Ответственность за нарушения пожарной безопасности закреплена  в статье 20.4 Кодекса об административных правонарушениях Российской Федерации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предусмотрена для граждан, должностных и юридических лиц.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моя внеурочка\противопожар\анимашки\vigig8_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50"/>
            <a:ext cx="5857844" cy="3231577"/>
          </a:xfrm>
          <a:prstGeom prst="rect">
            <a:avLst/>
          </a:prstGeom>
          <a:noFill/>
        </p:spPr>
      </p:pic>
      <p:pic>
        <p:nvPicPr>
          <p:cNvPr id="1027" name="Picture 3" descr="E:\школа\моя внеурочка\противопожар\анимашки\vigig10_0x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676" y="3228974"/>
            <a:ext cx="5184324" cy="36290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86124"/>
            <a:ext cx="3929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Сумма штрафа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граждан: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1000 – 1500 рублей;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должностных лиц: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6000 – 15000 рублей;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юридических лиц: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150000 – 200000 рублей.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14290"/>
            <a:ext cx="32146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части 1 статьи 20.4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 нарушителей ждет административная ответственность в виде предупреждения или штраф.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школа\моя внеурочка\противопожар\поджоги\листовки\big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714844" y="3429000"/>
            <a:ext cx="4429156" cy="19288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06" y="1214422"/>
            <a:ext cx="4500594" cy="20002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4572008"/>
            <a:ext cx="4857752" cy="21431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44" y="2428868"/>
            <a:ext cx="4714908" cy="15716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44" y="785794"/>
            <a:ext cx="4714940" cy="1143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избежать возгорания?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4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поджигайте сухую траву в полях или лесу.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Постарайтесь объяснить вашим друзьям и знакомым, что их неосторожность может послужить причиной пожаров.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9290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Хорошо затушите пламя перед уходом; не уходите от залитого костра, пока от него идёт дым.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Прежде чем его развести, сгребите лесную подстилку с кострища и вокруг неё в радиусе 1 метра.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разводите костёр в сухом лесу или на торфянике.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9" grpId="0" animBg="1"/>
      <p:bldP spid="3" grpId="0"/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Травяные пожары приносят огромный вред: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Травяные пожары приводят к заметному снижению плодородия почвы.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Травяные пожары наносят существенный ущерб опушкам леса, уничтожают молодую древесную поросль, служат одним из главных источников пожаров в лесах и на торфяниках.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Травяные пожары наносят существенный ущерб биологическому разнообразию многих типов травяных экосистем.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Травяные пожары часто приводят к повреждению различных хозяйственных построек и объектов - домов, сараев, линий электропередачи и связи, деревянных мостов и других.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Травяные пожары могут служить причиной гибели людей.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школа\моя внеурочка\противопожар\поджоги\листовки\0_9d4dc_4f17b096_XL.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84637"/>
            <a:ext cx="2714644" cy="3841476"/>
          </a:xfrm>
          <a:prstGeom prst="rect">
            <a:avLst/>
          </a:prstGeom>
          <a:noFill/>
        </p:spPr>
      </p:pic>
      <p:pic>
        <p:nvPicPr>
          <p:cNvPr id="9219" name="Picture 3" descr="E:\школа\моя внеурочка\противопожар\поджоги\листовки\0_9d4dd_78d04657_XL.jpe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928934"/>
            <a:ext cx="2524129" cy="3571880"/>
          </a:xfrm>
          <a:prstGeom prst="rect">
            <a:avLst/>
          </a:prstGeom>
          <a:noFill/>
        </p:spPr>
      </p:pic>
      <p:pic>
        <p:nvPicPr>
          <p:cNvPr id="9220" name="Picture 4" descr="E:\школа\моя внеурочка\противопожар\поджоги\листовки\0_9d4de_2193cd3_XL.jpe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428736"/>
            <a:ext cx="2847981" cy="40301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285728"/>
            <a:ext cx="3512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Листовки Гринпис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 поджогов травы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Ссылки на использованные ресурсы: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786058"/>
            <a:ext cx="435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http://festival.1september.ru/articles/578463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00570"/>
            <a:ext cx="328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http://greenbelarus.info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357430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http://adm-urla.ru/podzhog-sternyu-plati-shtraf/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14422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http://ecology.md/page/vesennij-pal-travy-iskljuchitelno-iz-blagih-pobuzhdenij-foto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643314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http://les.admin-smolensk.ru/news/protiv-palov-suhoj-travy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214686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http://www.forestforum.ru/viewtopic.php?t=14399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07194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http://greenbelarus.info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0024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http://cartoon.kulichki.com/nature/nature151.htm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643050"/>
            <a:ext cx="349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http://www.forestforum.ru/fires.php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школа\моя внеурочка\противопожар\поджоги\Poz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4148490" cy="3071834"/>
          </a:xfrm>
          <a:prstGeom prst="rect">
            <a:avLst/>
          </a:prstGeom>
          <a:noFill/>
        </p:spPr>
      </p:pic>
      <p:pic>
        <p:nvPicPr>
          <p:cNvPr id="33795" name="Picture 3" descr="E:\школа\моя внеурочка\противопожар\поджоги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438656" cy="48577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3643314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Весной, как только сойдёт снег, на лугах, опушках лесов, по берегам водоёмов, а иногда даже в скверах и парках, некоторые люди поджигают прошлогоднюю сухую траву. 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Многие считают, что пал полезен для роста новой травы.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Почему в России жгут траву?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E:\школа\моя внеурочка\противопожар\поджоги\mai_vigig10a_0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715132" cy="4700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5016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Ещё жгут старую траву и листву осенью - для уборки, и тополиный пух летом.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Привычка. Не знаю почему, но все так делают.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9297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Удовольствие. Красиво, нравится играть с огнем, романтично, связано с весной.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8592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Хулиганство, в отдельных случаях пиромания.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00306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агротехники - упрощение труда, удобрение почвы, стимулирование роста новой растительности. Не надо убирать сор и сухую траву граблями вручную.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за пожарами. Все равно подожгут - лучше я первый          это сделаю, я прослежу.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072074"/>
            <a:ext cx="3942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Защита от клещей.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школа\моя внеурочка\противопожар\фото\1462965661_212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4095779" cy="3071834"/>
          </a:xfrm>
          <a:prstGeom prst="rect">
            <a:avLst/>
          </a:prstGeom>
          <a:noFill/>
        </p:spPr>
      </p:pic>
      <p:pic>
        <p:nvPicPr>
          <p:cNvPr id="7171" name="Picture 3" descr="E:\школа\моя внеурочка\противопожар\фото\gorit_tra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3746504" cy="2495172"/>
          </a:xfrm>
          <a:prstGeom prst="rect">
            <a:avLst/>
          </a:prstGeom>
          <a:noFill/>
        </p:spPr>
      </p:pic>
      <p:pic>
        <p:nvPicPr>
          <p:cNvPr id="7172" name="Picture 4" descr="E:\школа\моя внеурочка\противопожар\фото\YZWGhUEOJC-big-reduce3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714356"/>
            <a:ext cx="4095750" cy="2667000"/>
          </a:xfrm>
          <a:prstGeom prst="rect">
            <a:avLst/>
          </a:prstGeom>
          <a:noFill/>
        </p:spPr>
      </p:pic>
      <p:pic>
        <p:nvPicPr>
          <p:cNvPr id="7174" name="Picture 6" descr="E:\школа\моя внеурочка\противопожар\фото\192f4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954403" cy="26432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0"/>
            <a:ext cx="6662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чему приводят поджоги сухой травы?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школа\моя внеурочка\противопожар\поджоги\lable_hakimul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286148" cy="4474756"/>
          </a:xfrm>
          <a:prstGeom prst="rect">
            <a:avLst/>
          </a:prstGeom>
          <a:noFill/>
        </p:spPr>
      </p:pic>
      <p:pic>
        <p:nvPicPr>
          <p:cNvPr id="2050" name="Picture 2" descr="E:\школа\моя внеурочка\противопожар\in_article_35f07fac1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500306"/>
            <a:ext cx="5453074" cy="40898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642918"/>
            <a:ext cx="557216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Огонь перебрасывается на жилые постройки.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школа\моя внеурочка\противопожар\анимашки\mai_vigig1_0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3571876"/>
            <a:ext cx="4500594" cy="3150416"/>
          </a:xfrm>
          <a:prstGeom prst="rect">
            <a:avLst/>
          </a:prstGeom>
          <a:noFill/>
        </p:spPr>
      </p:pic>
      <p:pic>
        <p:nvPicPr>
          <p:cNvPr id="4099" name="Picture 3" descr="E:\школа\моя внеурочка\противопожар\анимашки\vigig9_0x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42852"/>
            <a:ext cx="4571992" cy="31927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4143404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Огонь беспощаден, уничтожая не только растительный слой, хозяйственные постройки, но и порой самих поджигателей.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школа\моя внеурочка\противопожар\фото\copy-of-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4262608" cy="3198349"/>
          </a:xfrm>
          <a:prstGeom prst="rect">
            <a:avLst/>
          </a:prstGeom>
          <a:noFill/>
        </p:spPr>
      </p:pic>
      <p:pic>
        <p:nvPicPr>
          <p:cNvPr id="31747" name="Picture 3" descr="E:\школа\моя внеурочка\противопожар\поджоги\in_article_fd7ef40c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643470" cy="34826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357166"/>
            <a:ext cx="4572000" cy="2600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 пал бывает причиной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лесных и торфяных пожаров.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школа\моя внеурочка\противопожар\фото\0f6e5d75ef60a9f58060cfed80fc5c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3999606" cy="266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447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ADMIN</cp:lastModifiedBy>
  <cp:revision>44</cp:revision>
  <dcterms:created xsi:type="dcterms:W3CDTF">2017-04-04T17:33:10Z</dcterms:created>
  <dcterms:modified xsi:type="dcterms:W3CDTF">2018-03-09T10:43:45Z</dcterms:modified>
</cp:coreProperties>
</file>