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28" r:id="rId1"/>
  </p:sldMasterIdLst>
  <p:sldIdLst>
    <p:sldId id="256" r:id="rId2"/>
    <p:sldId id="277" r:id="rId3"/>
    <p:sldId id="267" r:id="rId4"/>
    <p:sldId id="258" r:id="rId5"/>
    <p:sldId id="259" r:id="rId6"/>
    <p:sldId id="268" r:id="rId7"/>
    <p:sldId id="257" r:id="rId8"/>
    <p:sldId id="270" r:id="rId9"/>
    <p:sldId id="276" r:id="rId10"/>
    <p:sldId id="262" r:id="rId11"/>
    <p:sldId id="264" r:id="rId12"/>
    <p:sldId id="274" r:id="rId13"/>
    <p:sldId id="279" r:id="rId14"/>
    <p:sldId id="265" r:id="rId15"/>
    <p:sldId id="266" r:id="rId16"/>
    <p:sldId id="275" r:id="rId17"/>
    <p:sldId id="272" r:id="rId18"/>
    <p:sldId id="273" r:id="rId19"/>
    <p:sldId id="280" r:id="rId20"/>
    <p:sldId id="281" r:id="rId21"/>
    <p:sldId id="278" r:id="rId22"/>
    <p:sldId id="26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0" autoAdjust="0"/>
    <p:restoredTop sz="94692" autoAdjust="0"/>
  </p:normalViewPr>
  <p:slideViewPr>
    <p:cSldViewPr>
      <p:cViewPr varScale="1">
        <p:scale>
          <a:sx n="98" d="100"/>
          <a:sy n="98" d="100"/>
        </p:scale>
        <p:origin x="27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93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8F5F0B-5BBD-411C-A1F9-40DFE3D48C6E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1D4D11A-76D1-4138-948D-B7C8F62D6690}">
      <dgm:prSet custT="1"/>
      <dgm:spPr/>
      <dgm:t>
        <a:bodyPr/>
        <a:lstStyle/>
        <a:p>
          <a:pPr rtl="0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Желание сохранять здоровье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0796DB-E94C-4001-84F9-B37AA73EE69B}" type="parTrans" cxnId="{A49BEAB2-64EF-4A18-B975-032017A33BD5}">
      <dgm:prSet/>
      <dgm:spPr/>
      <dgm:t>
        <a:bodyPr/>
        <a:lstStyle/>
        <a:p>
          <a:endParaRPr lang="ru-RU"/>
        </a:p>
      </dgm:t>
    </dgm:pt>
    <dgm:pt modelId="{38D89919-5502-4005-932F-4A299701AA46}" type="sibTrans" cxnId="{A49BEAB2-64EF-4A18-B975-032017A33BD5}">
      <dgm:prSet/>
      <dgm:spPr/>
      <dgm:t>
        <a:bodyPr/>
        <a:lstStyle/>
        <a:p>
          <a:endParaRPr lang="ru-RU"/>
        </a:p>
      </dgm:t>
    </dgm:pt>
    <dgm:pt modelId="{409A5DD9-1F30-4461-A0D1-787444705C6F}">
      <dgm:prSet custT="1"/>
      <dgm:spPr/>
      <dgm:t>
        <a:bodyPr/>
        <a:lstStyle/>
        <a:p>
          <a:pPr rtl="0"/>
          <a:r>
            <a:rPr lang="ru-RU" sz="1600" dirty="0" smtClean="0"/>
            <a:t>Желание укреплять здоровье</a:t>
          </a:r>
          <a:endParaRPr lang="ru-RU" sz="1600" dirty="0"/>
        </a:p>
      </dgm:t>
    </dgm:pt>
    <dgm:pt modelId="{6E23EDC0-3F37-45B0-9090-D5AB80F3B63B}" type="parTrans" cxnId="{BA1345FC-3451-4C3E-8218-B9AA030A32D6}">
      <dgm:prSet/>
      <dgm:spPr/>
      <dgm:t>
        <a:bodyPr/>
        <a:lstStyle/>
        <a:p>
          <a:endParaRPr lang="ru-RU"/>
        </a:p>
      </dgm:t>
    </dgm:pt>
    <dgm:pt modelId="{BADBBCB1-051B-4B0E-88C7-8278067FE2F1}" type="sibTrans" cxnId="{BA1345FC-3451-4C3E-8218-B9AA030A32D6}">
      <dgm:prSet/>
      <dgm:spPr/>
      <dgm:t>
        <a:bodyPr/>
        <a:lstStyle/>
        <a:p>
          <a:endParaRPr lang="ru-RU"/>
        </a:p>
      </dgm:t>
    </dgm:pt>
    <dgm:pt modelId="{5225CBF6-956B-48EB-AA27-4087C2CF0F64}">
      <dgm:prSet custT="1"/>
      <dgm:spPr/>
      <dgm:t>
        <a:bodyPr/>
        <a:lstStyle/>
        <a:p>
          <a:pPr rtl="0"/>
          <a:r>
            <a:rPr lang="ru-RU" sz="1600" dirty="0" smtClean="0"/>
            <a:t>Уровень образования родителей</a:t>
          </a:r>
          <a:endParaRPr lang="ru-RU" sz="1600" dirty="0"/>
        </a:p>
      </dgm:t>
    </dgm:pt>
    <dgm:pt modelId="{473C4A66-D213-4EB7-8CE0-393DB6E22AB0}" type="parTrans" cxnId="{E7565B0B-7AF6-45C0-81BB-7A1B29671EC8}">
      <dgm:prSet/>
      <dgm:spPr/>
      <dgm:t>
        <a:bodyPr/>
        <a:lstStyle/>
        <a:p>
          <a:endParaRPr lang="ru-RU"/>
        </a:p>
      </dgm:t>
    </dgm:pt>
    <dgm:pt modelId="{8B0BAFEE-E502-4094-860B-D4D8B79201C7}" type="sibTrans" cxnId="{E7565B0B-7AF6-45C0-81BB-7A1B29671EC8}">
      <dgm:prSet/>
      <dgm:spPr/>
      <dgm:t>
        <a:bodyPr/>
        <a:lstStyle/>
        <a:p>
          <a:endParaRPr lang="ru-RU"/>
        </a:p>
      </dgm:t>
    </dgm:pt>
    <dgm:pt modelId="{092D7C85-97DE-4D05-8289-DE76561A9033}">
      <dgm:prSet custT="1"/>
      <dgm:spPr/>
      <dgm:t>
        <a:bodyPr/>
        <a:lstStyle/>
        <a:p>
          <a:pPr rtl="0"/>
          <a:r>
            <a:rPr lang="ru-RU" sz="1600" dirty="0" smtClean="0"/>
            <a:t>Условия жизни семьи, здоровье окружающих</a:t>
          </a:r>
          <a:endParaRPr lang="ru-RU" sz="1600" dirty="0"/>
        </a:p>
      </dgm:t>
    </dgm:pt>
    <dgm:pt modelId="{234004FA-D47F-41AC-8097-8DF533AD1CBC}" type="parTrans" cxnId="{6066763D-E7D5-4D14-858F-E0672F6E7545}">
      <dgm:prSet/>
      <dgm:spPr/>
      <dgm:t>
        <a:bodyPr/>
        <a:lstStyle/>
        <a:p>
          <a:endParaRPr lang="ru-RU"/>
        </a:p>
      </dgm:t>
    </dgm:pt>
    <dgm:pt modelId="{983AF4FB-1B38-4F6F-AB87-323C11F03E3E}" type="sibTrans" cxnId="{6066763D-E7D5-4D14-858F-E0672F6E7545}">
      <dgm:prSet/>
      <dgm:spPr/>
      <dgm:t>
        <a:bodyPr/>
        <a:lstStyle/>
        <a:p>
          <a:endParaRPr lang="ru-RU"/>
        </a:p>
      </dgm:t>
    </dgm:pt>
    <dgm:pt modelId="{F87882ED-7972-4255-A45B-C2A9BCC3D662}">
      <dgm:prSet custT="1"/>
      <dgm:spPr/>
      <dgm:t>
        <a:bodyPr/>
        <a:lstStyle/>
        <a:p>
          <a:pPr rtl="0"/>
          <a:r>
            <a:rPr lang="ru-RU" sz="1600" dirty="0" smtClean="0"/>
            <a:t>Положительное отношение к активному образу жизни</a:t>
          </a:r>
          <a:endParaRPr lang="ru-RU" sz="1600" dirty="0"/>
        </a:p>
      </dgm:t>
    </dgm:pt>
    <dgm:pt modelId="{6D6EAB2A-EE97-4A8C-B1F7-347C69E9E39D}" type="sibTrans" cxnId="{415E9510-DBC2-48DF-BD07-D02CD41B1158}">
      <dgm:prSet/>
      <dgm:spPr/>
      <dgm:t>
        <a:bodyPr/>
        <a:lstStyle/>
        <a:p>
          <a:endParaRPr lang="ru-RU"/>
        </a:p>
      </dgm:t>
    </dgm:pt>
    <dgm:pt modelId="{B6D62B14-3948-410F-A3A6-54919FDEEF0E}" type="parTrans" cxnId="{415E9510-DBC2-48DF-BD07-D02CD41B1158}">
      <dgm:prSet/>
      <dgm:spPr/>
      <dgm:t>
        <a:bodyPr/>
        <a:lstStyle/>
        <a:p>
          <a:endParaRPr lang="ru-RU"/>
        </a:p>
      </dgm:t>
    </dgm:pt>
    <dgm:pt modelId="{2761BCD4-9663-41F5-8AE5-1857B81AB44E}">
      <dgm:prSet custT="1"/>
      <dgm:spPr/>
      <dgm:t>
        <a:bodyPr/>
        <a:lstStyle/>
        <a:p>
          <a:pPr rtl="0"/>
          <a:r>
            <a:rPr lang="ru-RU" sz="1600" dirty="0" smtClean="0"/>
            <a:t>Совместное участие </a:t>
          </a:r>
          <a:endParaRPr lang="ru-RU" sz="1600" dirty="0"/>
        </a:p>
      </dgm:t>
    </dgm:pt>
    <dgm:pt modelId="{3D0970EC-3579-44FD-8891-3F8C8C3FD35E}" type="sibTrans" cxnId="{8919B341-7CBC-4D20-B81E-9E087E43F954}">
      <dgm:prSet/>
      <dgm:spPr/>
      <dgm:t>
        <a:bodyPr/>
        <a:lstStyle/>
        <a:p>
          <a:endParaRPr lang="ru-RU"/>
        </a:p>
      </dgm:t>
    </dgm:pt>
    <dgm:pt modelId="{51C25F52-A139-4D72-A66B-9A5A4DFE4969}" type="parTrans" cxnId="{8919B341-7CBC-4D20-B81E-9E087E43F954}">
      <dgm:prSet/>
      <dgm:spPr/>
      <dgm:t>
        <a:bodyPr/>
        <a:lstStyle/>
        <a:p>
          <a:endParaRPr lang="ru-RU"/>
        </a:p>
      </dgm:t>
    </dgm:pt>
    <dgm:pt modelId="{6B121B10-1E9F-4A49-97EF-236A4FA3AA1A}">
      <dgm:prSet custT="1"/>
      <dgm:spPr/>
      <dgm:t>
        <a:bodyPr/>
        <a:lstStyle/>
        <a:p>
          <a:pPr rtl="0"/>
          <a:r>
            <a:rPr lang="ru-RU" sz="1600" dirty="0" smtClean="0"/>
            <a:t>Личный пример</a:t>
          </a:r>
          <a:endParaRPr lang="ru-RU" sz="1600" dirty="0"/>
        </a:p>
      </dgm:t>
    </dgm:pt>
    <dgm:pt modelId="{1C2EA83D-9B77-4F17-8372-D9DB6F225164}" type="sibTrans" cxnId="{035CB25C-ADDD-43BF-977A-B93EDF8D1531}">
      <dgm:prSet/>
      <dgm:spPr/>
      <dgm:t>
        <a:bodyPr/>
        <a:lstStyle/>
        <a:p>
          <a:endParaRPr lang="ru-RU"/>
        </a:p>
      </dgm:t>
    </dgm:pt>
    <dgm:pt modelId="{310707FD-45A5-4A34-8D60-7A1ABAA97567}" type="parTrans" cxnId="{035CB25C-ADDD-43BF-977A-B93EDF8D1531}">
      <dgm:prSet/>
      <dgm:spPr/>
      <dgm:t>
        <a:bodyPr/>
        <a:lstStyle/>
        <a:p>
          <a:endParaRPr lang="ru-RU"/>
        </a:p>
      </dgm:t>
    </dgm:pt>
    <dgm:pt modelId="{9CBD2761-6669-4A67-9B29-85D786D28C63}" type="pres">
      <dgm:prSet presAssocID="{6F8F5F0B-5BBD-411C-A1F9-40DFE3D48C6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AD125A-1AFA-4014-82C0-DA05E8671D7A}" type="pres">
      <dgm:prSet presAssocID="{6B121B10-1E9F-4A49-97EF-236A4FA3AA1A}" presName="node" presStyleLbl="node1" presStyleIdx="0" presStyleCnt="7" custScaleX="1346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2B6748-BED3-4A24-A1E8-EE1A599CFB1D}" type="pres">
      <dgm:prSet presAssocID="{6B121B10-1E9F-4A49-97EF-236A4FA3AA1A}" presName="spNode" presStyleCnt="0"/>
      <dgm:spPr/>
    </dgm:pt>
    <dgm:pt modelId="{010DC8C5-70BA-4696-918F-71E207D7DD3A}" type="pres">
      <dgm:prSet presAssocID="{1C2EA83D-9B77-4F17-8372-D9DB6F225164}" presName="sibTrans" presStyleLbl="sibTrans1D1" presStyleIdx="0" presStyleCnt="7"/>
      <dgm:spPr/>
      <dgm:t>
        <a:bodyPr/>
        <a:lstStyle/>
        <a:p>
          <a:endParaRPr lang="ru-RU"/>
        </a:p>
      </dgm:t>
    </dgm:pt>
    <dgm:pt modelId="{C1AA9AA9-63BA-44D8-8A71-27A69E93ECFE}" type="pres">
      <dgm:prSet presAssocID="{2761BCD4-9663-41F5-8AE5-1857B81AB44E}" presName="node" presStyleLbl="node1" presStyleIdx="1" presStyleCnt="7" custScaleX="1686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9176BC-A8B9-4E72-859A-FF83BC01FD0F}" type="pres">
      <dgm:prSet presAssocID="{2761BCD4-9663-41F5-8AE5-1857B81AB44E}" presName="spNode" presStyleCnt="0"/>
      <dgm:spPr/>
    </dgm:pt>
    <dgm:pt modelId="{00BDD282-CB78-4BD1-AAE7-5B162616FE87}" type="pres">
      <dgm:prSet presAssocID="{3D0970EC-3579-44FD-8891-3F8C8C3FD35E}" presName="sibTrans" presStyleLbl="sibTrans1D1" presStyleIdx="1" presStyleCnt="7"/>
      <dgm:spPr/>
      <dgm:t>
        <a:bodyPr/>
        <a:lstStyle/>
        <a:p>
          <a:endParaRPr lang="ru-RU"/>
        </a:p>
      </dgm:t>
    </dgm:pt>
    <dgm:pt modelId="{7C2661D5-55EA-4DB7-9268-CBC02F379684}" type="pres">
      <dgm:prSet presAssocID="{F87882ED-7972-4255-A45B-C2A9BCC3D662}" presName="node" presStyleLbl="node1" presStyleIdx="2" presStyleCnt="7" custScaleX="192896" custScaleY="1384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2289A9-106F-4F77-BF67-A44F71AE520D}" type="pres">
      <dgm:prSet presAssocID="{F87882ED-7972-4255-A45B-C2A9BCC3D662}" presName="spNode" presStyleCnt="0"/>
      <dgm:spPr/>
    </dgm:pt>
    <dgm:pt modelId="{B38740E1-58CD-443C-8738-CD9B59AB7CD3}" type="pres">
      <dgm:prSet presAssocID="{6D6EAB2A-EE97-4A8C-B1F7-347C69E9E39D}" presName="sibTrans" presStyleLbl="sibTrans1D1" presStyleIdx="2" presStyleCnt="7"/>
      <dgm:spPr/>
      <dgm:t>
        <a:bodyPr/>
        <a:lstStyle/>
        <a:p>
          <a:endParaRPr lang="ru-RU"/>
        </a:p>
      </dgm:t>
    </dgm:pt>
    <dgm:pt modelId="{183265EC-5AAE-4625-94BC-D70F2AE72A25}" type="pres">
      <dgm:prSet presAssocID="{11D4D11A-76D1-4138-948D-B7C8F62D6690}" presName="node" presStyleLbl="node1" presStyleIdx="3" presStyleCnt="7" custScaleX="1359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999205-5FB7-4E61-B3D7-BB0469674711}" type="pres">
      <dgm:prSet presAssocID="{11D4D11A-76D1-4138-948D-B7C8F62D6690}" presName="spNode" presStyleCnt="0"/>
      <dgm:spPr/>
    </dgm:pt>
    <dgm:pt modelId="{0D85FFC3-B36C-4D9B-AC72-F02578BE032A}" type="pres">
      <dgm:prSet presAssocID="{38D89919-5502-4005-932F-4A299701AA46}" presName="sibTrans" presStyleLbl="sibTrans1D1" presStyleIdx="3" presStyleCnt="7"/>
      <dgm:spPr/>
      <dgm:t>
        <a:bodyPr/>
        <a:lstStyle/>
        <a:p>
          <a:endParaRPr lang="ru-RU"/>
        </a:p>
      </dgm:t>
    </dgm:pt>
    <dgm:pt modelId="{78676B81-466D-4B17-B330-5E25E75C29F3}" type="pres">
      <dgm:prSet presAssocID="{409A5DD9-1F30-4461-A0D1-787444705C6F}" presName="node" presStyleLbl="node1" presStyleIdx="4" presStyleCnt="7" custScaleX="1355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1A06FF-999E-4324-9352-60981267AB46}" type="pres">
      <dgm:prSet presAssocID="{409A5DD9-1F30-4461-A0D1-787444705C6F}" presName="spNode" presStyleCnt="0"/>
      <dgm:spPr/>
    </dgm:pt>
    <dgm:pt modelId="{7D30438E-950D-44EA-A3F6-209C917694F9}" type="pres">
      <dgm:prSet presAssocID="{BADBBCB1-051B-4B0E-88C7-8278067FE2F1}" presName="sibTrans" presStyleLbl="sibTrans1D1" presStyleIdx="4" presStyleCnt="7"/>
      <dgm:spPr/>
      <dgm:t>
        <a:bodyPr/>
        <a:lstStyle/>
        <a:p>
          <a:endParaRPr lang="ru-RU"/>
        </a:p>
      </dgm:t>
    </dgm:pt>
    <dgm:pt modelId="{733B14D7-7F2B-47C6-8891-CBB3DA7468B7}" type="pres">
      <dgm:prSet presAssocID="{5225CBF6-956B-48EB-AA27-4087C2CF0F64}" presName="node" presStyleLbl="node1" presStyleIdx="5" presStyleCnt="7" custScaleX="1914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41AE53-AD48-4A73-91AD-D05888D6CE9C}" type="pres">
      <dgm:prSet presAssocID="{5225CBF6-956B-48EB-AA27-4087C2CF0F64}" presName="spNode" presStyleCnt="0"/>
      <dgm:spPr/>
    </dgm:pt>
    <dgm:pt modelId="{4D0E6C07-3565-49D9-991E-C88FF8CA36A8}" type="pres">
      <dgm:prSet presAssocID="{8B0BAFEE-E502-4094-860B-D4D8B79201C7}" presName="sibTrans" presStyleLbl="sibTrans1D1" presStyleIdx="5" presStyleCnt="7"/>
      <dgm:spPr/>
      <dgm:t>
        <a:bodyPr/>
        <a:lstStyle/>
        <a:p>
          <a:endParaRPr lang="ru-RU"/>
        </a:p>
      </dgm:t>
    </dgm:pt>
    <dgm:pt modelId="{8DD589FD-2C1C-4A03-AE7F-EF0A51E26DBC}" type="pres">
      <dgm:prSet presAssocID="{092D7C85-97DE-4D05-8289-DE76561A9033}" presName="node" presStyleLbl="node1" presStyleIdx="6" presStyleCnt="7" custScaleX="1706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EEF7FB-8851-4AE2-83C3-ECDE1C369F8C}" type="pres">
      <dgm:prSet presAssocID="{092D7C85-97DE-4D05-8289-DE76561A9033}" presName="spNode" presStyleCnt="0"/>
      <dgm:spPr/>
    </dgm:pt>
    <dgm:pt modelId="{7F8E1605-F324-47AB-A155-F4DB50C4FD92}" type="pres">
      <dgm:prSet presAssocID="{983AF4FB-1B38-4F6F-AB87-323C11F03E3E}" presName="sibTrans" presStyleLbl="sibTrans1D1" presStyleIdx="6" presStyleCnt="7"/>
      <dgm:spPr/>
      <dgm:t>
        <a:bodyPr/>
        <a:lstStyle/>
        <a:p>
          <a:endParaRPr lang="ru-RU"/>
        </a:p>
      </dgm:t>
    </dgm:pt>
  </dgm:ptLst>
  <dgm:cxnLst>
    <dgm:cxn modelId="{66220866-9AB1-4D50-9EF4-9D2E842EAE50}" type="presOf" srcId="{38D89919-5502-4005-932F-4A299701AA46}" destId="{0D85FFC3-B36C-4D9B-AC72-F02578BE032A}" srcOrd="0" destOrd="0" presId="urn:microsoft.com/office/officeart/2005/8/layout/cycle6"/>
    <dgm:cxn modelId="{6066763D-E7D5-4D14-858F-E0672F6E7545}" srcId="{6F8F5F0B-5BBD-411C-A1F9-40DFE3D48C6E}" destId="{092D7C85-97DE-4D05-8289-DE76561A9033}" srcOrd="6" destOrd="0" parTransId="{234004FA-D47F-41AC-8097-8DF533AD1CBC}" sibTransId="{983AF4FB-1B38-4F6F-AB87-323C11F03E3E}"/>
    <dgm:cxn modelId="{E441264C-9384-46E7-86CC-1FC78B85D64A}" type="presOf" srcId="{6F8F5F0B-5BBD-411C-A1F9-40DFE3D48C6E}" destId="{9CBD2761-6669-4A67-9B29-85D786D28C63}" srcOrd="0" destOrd="0" presId="urn:microsoft.com/office/officeart/2005/8/layout/cycle6"/>
    <dgm:cxn modelId="{BA1345FC-3451-4C3E-8218-B9AA030A32D6}" srcId="{6F8F5F0B-5BBD-411C-A1F9-40DFE3D48C6E}" destId="{409A5DD9-1F30-4461-A0D1-787444705C6F}" srcOrd="4" destOrd="0" parTransId="{6E23EDC0-3F37-45B0-9090-D5AB80F3B63B}" sibTransId="{BADBBCB1-051B-4B0E-88C7-8278067FE2F1}"/>
    <dgm:cxn modelId="{531D9B57-E965-4FDA-BB5B-D47B8CEF5A84}" type="presOf" srcId="{8B0BAFEE-E502-4094-860B-D4D8B79201C7}" destId="{4D0E6C07-3565-49D9-991E-C88FF8CA36A8}" srcOrd="0" destOrd="0" presId="urn:microsoft.com/office/officeart/2005/8/layout/cycle6"/>
    <dgm:cxn modelId="{F12786B1-FE2C-4AB1-BDD6-57149687AF13}" type="presOf" srcId="{3D0970EC-3579-44FD-8891-3F8C8C3FD35E}" destId="{00BDD282-CB78-4BD1-AAE7-5B162616FE87}" srcOrd="0" destOrd="0" presId="urn:microsoft.com/office/officeart/2005/8/layout/cycle6"/>
    <dgm:cxn modelId="{8919B341-7CBC-4D20-B81E-9E087E43F954}" srcId="{6F8F5F0B-5BBD-411C-A1F9-40DFE3D48C6E}" destId="{2761BCD4-9663-41F5-8AE5-1857B81AB44E}" srcOrd="1" destOrd="0" parTransId="{51C25F52-A139-4D72-A66B-9A5A4DFE4969}" sibTransId="{3D0970EC-3579-44FD-8891-3F8C8C3FD35E}"/>
    <dgm:cxn modelId="{035CB25C-ADDD-43BF-977A-B93EDF8D1531}" srcId="{6F8F5F0B-5BBD-411C-A1F9-40DFE3D48C6E}" destId="{6B121B10-1E9F-4A49-97EF-236A4FA3AA1A}" srcOrd="0" destOrd="0" parTransId="{310707FD-45A5-4A34-8D60-7A1ABAA97567}" sibTransId="{1C2EA83D-9B77-4F17-8372-D9DB6F225164}"/>
    <dgm:cxn modelId="{F50D5867-FB94-4C4E-9E10-F7A84F5701BD}" type="presOf" srcId="{11D4D11A-76D1-4138-948D-B7C8F62D6690}" destId="{183265EC-5AAE-4625-94BC-D70F2AE72A25}" srcOrd="0" destOrd="0" presId="urn:microsoft.com/office/officeart/2005/8/layout/cycle6"/>
    <dgm:cxn modelId="{C695D98E-6F07-4CA6-8CD2-054D8F7F46F1}" type="presOf" srcId="{1C2EA83D-9B77-4F17-8372-D9DB6F225164}" destId="{010DC8C5-70BA-4696-918F-71E207D7DD3A}" srcOrd="0" destOrd="0" presId="urn:microsoft.com/office/officeart/2005/8/layout/cycle6"/>
    <dgm:cxn modelId="{415E9510-DBC2-48DF-BD07-D02CD41B1158}" srcId="{6F8F5F0B-5BBD-411C-A1F9-40DFE3D48C6E}" destId="{F87882ED-7972-4255-A45B-C2A9BCC3D662}" srcOrd="2" destOrd="0" parTransId="{B6D62B14-3948-410F-A3A6-54919FDEEF0E}" sibTransId="{6D6EAB2A-EE97-4A8C-B1F7-347C69E9E39D}"/>
    <dgm:cxn modelId="{3CCB6580-52A8-41AF-A61D-A142E5160E68}" type="presOf" srcId="{5225CBF6-956B-48EB-AA27-4087C2CF0F64}" destId="{733B14D7-7F2B-47C6-8891-CBB3DA7468B7}" srcOrd="0" destOrd="0" presId="urn:microsoft.com/office/officeart/2005/8/layout/cycle6"/>
    <dgm:cxn modelId="{99120655-28D9-4986-BE31-200EF0A364ED}" type="presOf" srcId="{6B121B10-1E9F-4A49-97EF-236A4FA3AA1A}" destId="{22AD125A-1AFA-4014-82C0-DA05E8671D7A}" srcOrd="0" destOrd="0" presId="urn:microsoft.com/office/officeart/2005/8/layout/cycle6"/>
    <dgm:cxn modelId="{E7565B0B-7AF6-45C0-81BB-7A1B29671EC8}" srcId="{6F8F5F0B-5BBD-411C-A1F9-40DFE3D48C6E}" destId="{5225CBF6-956B-48EB-AA27-4087C2CF0F64}" srcOrd="5" destOrd="0" parTransId="{473C4A66-D213-4EB7-8CE0-393DB6E22AB0}" sibTransId="{8B0BAFEE-E502-4094-860B-D4D8B79201C7}"/>
    <dgm:cxn modelId="{E61A951B-7D47-43AF-9F8C-D179296BEEA8}" type="presOf" srcId="{983AF4FB-1B38-4F6F-AB87-323C11F03E3E}" destId="{7F8E1605-F324-47AB-A155-F4DB50C4FD92}" srcOrd="0" destOrd="0" presId="urn:microsoft.com/office/officeart/2005/8/layout/cycle6"/>
    <dgm:cxn modelId="{A3C3F91F-FCD7-413A-91D6-9A70A3878F34}" type="presOf" srcId="{2761BCD4-9663-41F5-8AE5-1857B81AB44E}" destId="{C1AA9AA9-63BA-44D8-8A71-27A69E93ECFE}" srcOrd="0" destOrd="0" presId="urn:microsoft.com/office/officeart/2005/8/layout/cycle6"/>
    <dgm:cxn modelId="{A49BEAB2-64EF-4A18-B975-032017A33BD5}" srcId="{6F8F5F0B-5BBD-411C-A1F9-40DFE3D48C6E}" destId="{11D4D11A-76D1-4138-948D-B7C8F62D6690}" srcOrd="3" destOrd="0" parTransId="{630796DB-E94C-4001-84F9-B37AA73EE69B}" sibTransId="{38D89919-5502-4005-932F-4A299701AA46}"/>
    <dgm:cxn modelId="{9D5101B6-8943-4652-BBF8-D21BBEE5A068}" type="presOf" srcId="{BADBBCB1-051B-4B0E-88C7-8278067FE2F1}" destId="{7D30438E-950D-44EA-A3F6-209C917694F9}" srcOrd="0" destOrd="0" presId="urn:microsoft.com/office/officeart/2005/8/layout/cycle6"/>
    <dgm:cxn modelId="{461D86A3-1AC5-41C2-9FA0-BAD970E9AF37}" type="presOf" srcId="{092D7C85-97DE-4D05-8289-DE76561A9033}" destId="{8DD589FD-2C1C-4A03-AE7F-EF0A51E26DBC}" srcOrd="0" destOrd="0" presId="urn:microsoft.com/office/officeart/2005/8/layout/cycle6"/>
    <dgm:cxn modelId="{0730E5F7-BFE2-48D8-978A-88B8875A900B}" type="presOf" srcId="{6D6EAB2A-EE97-4A8C-B1F7-347C69E9E39D}" destId="{B38740E1-58CD-443C-8738-CD9B59AB7CD3}" srcOrd="0" destOrd="0" presId="urn:microsoft.com/office/officeart/2005/8/layout/cycle6"/>
    <dgm:cxn modelId="{B92B365D-92F5-44EB-811C-9E8A3A554269}" type="presOf" srcId="{409A5DD9-1F30-4461-A0D1-787444705C6F}" destId="{78676B81-466D-4B17-B330-5E25E75C29F3}" srcOrd="0" destOrd="0" presId="urn:microsoft.com/office/officeart/2005/8/layout/cycle6"/>
    <dgm:cxn modelId="{F9A2026B-A634-4EE9-B4DD-CFE686D129F6}" type="presOf" srcId="{F87882ED-7972-4255-A45B-C2A9BCC3D662}" destId="{7C2661D5-55EA-4DB7-9268-CBC02F379684}" srcOrd="0" destOrd="0" presId="urn:microsoft.com/office/officeart/2005/8/layout/cycle6"/>
    <dgm:cxn modelId="{2927AFCA-FC07-45F1-A8D1-932531BD8A2A}" type="presParOf" srcId="{9CBD2761-6669-4A67-9B29-85D786D28C63}" destId="{22AD125A-1AFA-4014-82C0-DA05E8671D7A}" srcOrd="0" destOrd="0" presId="urn:microsoft.com/office/officeart/2005/8/layout/cycle6"/>
    <dgm:cxn modelId="{9719139F-2CB9-4EC9-A7DD-06F72DED712B}" type="presParOf" srcId="{9CBD2761-6669-4A67-9B29-85D786D28C63}" destId="{792B6748-BED3-4A24-A1E8-EE1A599CFB1D}" srcOrd="1" destOrd="0" presId="urn:microsoft.com/office/officeart/2005/8/layout/cycle6"/>
    <dgm:cxn modelId="{CA986EC1-5EF6-42FD-A362-0E1EA7FA0FEC}" type="presParOf" srcId="{9CBD2761-6669-4A67-9B29-85D786D28C63}" destId="{010DC8C5-70BA-4696-918F-71E207D7DD3A}" srcOrd="2" destOrd="0" presId="urn:microsoft.com/office/officeart/2005/8/layout/cycle6"/>
    <dgm:cxn modelId="{4ADDA9C5-04A0-44C8-B93C-6A00B6E53E64}" type="presParOf" srcId="{9CBD2761-6669-4A67-9B29-85D786D28C63}" destId="{C1AA9AA9-63BA-44D8-8A71-27A69E93ECFE}" srcOrd="3" destOrd="0" presId="urn:microsoft.com/office/officeart/2005/8/layout/cycle6"/>
    <dgm:cxn modelId="{979DE9D1-846E-435B-898D-9BC2222EB890}" type="presParOf" srcId="{9CBD2761-6669-4A67-9B29-85D786D28C63}" destId="{DA9176BC-A8B9-4E72-859A-FF83BC01FD0F}" srcOrd="4" destOrd="0" presId="urn:microsoft.com/office/officeart/2005/8/layout/cycle6"/>
    <dgm:cxn modelId="{CAD63848-5270-464D-B268-E5423B063CA9}" type="presParOf" srcId="{9CBD2761-6669-4A67-9B29-85D786D28C63}" destId="{00BDD282-CB78-4BD1-AAE7-5B162616FE87}" srcOrd="5" destOrd="0" presId="urn:microsoft.com/office/officeart/2005/8/layout/cycle6"/>
    <dgm:cxn modelId="{05401D15-29ED-41E5-BC1D-675AC34248D1}" type="presParOf" srcId="{9CBD2761-6669-4A67-9B29-85D786D28C63}" destId="{7C2661D5-55EA-4DB7-9268-CBC02F379684}" srcOrd="6" destOrd="0" presId="urn:microsoft.com/office/officeart/2005/8/layout/cycle6"/>
    <dgm:cxn modelId="{67E939DF-DE0D-4D15-9AC0-E44449AE7894}" type="presParOf" srcId="{9CBD2761-6669-4A67-9B29-85D786D28C63}" destId="{392289A9-106F-4F77-BF67-A44F71AE520D}" srcOrd="7" destOrd="0" presId="urn:microsoft.com/office/officeart/2005/8/layout/cycle6"/>
    <dgm:cxn modelId="{085F5EA7-3AD7-4128-8D99-FA9D8B73B234}" type="presParOf" srcId="{9CBD2761-6669-4A67-9B29-85D786D28C63}" destId="{B38740E1-58CD-443C-8738-CD9B59AB7CD3}" srcOrd="8" destOrd="0" presId="urn:microsoft.com/office/officeart/2005/8/layout/cycle6"/>
    <dgm:cxn modelId="{E1B67013-86C7-4280-8D68-FAFB0687DD05}" type="presParOf" srcId="{9CBD2761-6669-4A67-9B29-85D786D28C63}" destId="{183265EC-5AAE-4625-94BC-D70F2AE72A25}" srcOrd="9" destOrd="0" presId="urn:microsoft.com/office/officeart/2005/8/layout/cycle6"/>
    <dgm:cxn modelId="{3FAEC074-1983-4DCD-ABF5-3B166BA38EED}" type="presParOf" srcId="{9CBD2761-6669-4A67-9B29-85D786D28C63}" destId="{A2999205-5FB7-4E61-B3D7-BB0469674711}" srcOrd="10" destOrd="0" presId="urn:microsoft.com/office/officeart/2005/8/layout/cycle6"/>
    <dgm:cxn modelId="{53ADFD1D-83F1-4AD2-9CF8-FC0FAAB01D35}" type="presParOf" srcId="{9CBD2761-6669-4A67-9B29-85D786D28C63}" destId="{0D85FFC3-B36C-4D9B-AC72-F02578BE032A}" srcOrd="11" destOrd="0" presId="urn:microsoft.com/office/officeart/2005/8/layout/cycle6"/>
    <dgm:cxn modelId="{30A9AD81-7E19-4C66-B844-5BCD4134BF03}" type="presParOf" srcId="{9CBD2761-6669-4A67-9B29-85D786D28C63}" destId="{78676B81-466D-4B17-B330-5E25E75C29F3}" srcOrd="12" destOrd="0" presId="urn:microsoft.com/office/officeart/2005/8/layout/cycle6"/>
    <dgm:cxn modelId="{97D4DBFD-E02E-431A-AC33-860478987356}" type="presParOf" srcId="{9CBD2761-6669-4A67-9B29-85D786D28C63}" destId="{901A06FF-999E-4324-9352-60981267AB46}" srcOrd="13" destOrd="0" presId="urn:microsoft.com/office/officeart/2005/8/layout/cycle6"/>
    <dgm:cxn modelId="{E20AEDF3-F1EC-4B65-8FB9-5004CE39558F}" type="presParOf" srcId="{9CBD2761-6669-4A67-9B29-85D786D28C63}" destId="{7D30438E-950D-44EA-A3F6-209C917694F9}" srcOrd="14" destOrd="0" presId="urn:microsoft.com/office/officeart/2005/8/layout/cycle6"/>
    <dgm:cxn modelId="{36823B94-EBA0-4CE3-BFF7-2F8201A46366}" type="presParOf" srcId="{9CBD2761-6669-4A67-9B29-85D786D28C63}" destId="{733B14D7-7F2B-47C6-8891-CBB3DA7468B7}" srcOrd="15" destOrd="0" presId="urn:microsoft.com/office/officeart/2005/8/layout/cycle6"/>
    <dgm:cxn modelId="{8530B611-B054-4479-8FB4-B46BF9B10775}" type="presParOf" srcId="{9CBD2761-6669-4A67-9B29-85D786D28C63}" destId="{A341AE53-AD48-4A73-91AD-D05888D6CE9C}" srcOrd="16" destOrd="0" presId="urn:microsoft.com/office/officeart/2005/8/layout/cycle6"/>
    <dgm:cxn modelId="{09039B30-68A5-491B-83C9-A939E63A9082}" type="presParOf" srcId="{9CBD2761-6669-4A67-9B29-85D786D28C63}" destId="{4D0E6C07-3565-49D9-991E-C88FF8CA36A8}" srcOrd="17" destOrd="0" presId="urn:microsoft.com/office/officeart/2005/8/layout/cycle6"/>
    <dgm:cxn modelId="{8AD1F0D8-7DFA-4E51-8F15-1C14FB4B31B7}" type="presParOf" srcId="{9CBD2761-6669-4A67-9B29-85D786D28C63}" destId="{8DD589FD-2C1C-4A03-AE7F-EF0A51E26DBC}" srcOrd="18" destOrd="0" presId="urn:microsoft.com/office/officeart/2005/8/layout/cycle6"/>
    <dgm:cxn modelId="{6A61304D-6EBE-40B0-BCAF-4EA0C540D18F}" type="presParOf" srcId="{9CBD2761-6669-4A67-9B29-85D786D28C63}" destId="{1CEEF7FB-8851-4AE2-83C3-ECDE1C369F8C}" srcOrd="19" destOrd="0" presId="urn:microsoft.com/office/officeart/2005/8/layout/cycle6"/>
    <dgm:cxn modelId="{58E0B054-76F2-4624-AB3A-BE0F09734C21}" type="presParOf" srcId="{9CBD2761-6669-4A67-9B29-85D786D28C63}" destId="{7F8E1605-F324-47AB-A155-F4DB50C4FD92}" srcOrd="2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AD125A-1AFA-4014-82C0-DA05E8671D7A}">
      <dsp:nvSpPr>
        <dsp:cNvPr id="0" name=""/>
        <dsp:cNvSpPr/>
      </dsp:nvSpPr>
      <dsp:spPr>
        <a:xfrm>
          <a:off x="3343912" y="485"/>
          <a:ext cx="1523441" cy="73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Личный пример</a:t>
          </a:r>
          <a:endParaRPr lang="ru-RU" sz="1600" kern="1200" dirty="0"/>
        </a:p>
      </dsp:txBody>
      <dsp:txXfrm>
        <a:off x="3379823" y="36396"/>
        <a:ext cx="1451619" cy="663817"/>
      </dsp:txXfrm>
    </dsp:sp>
    <dsp:sp modelId="{010DC8C5-70BA-4696-918F-71E207D7DD3A}">
      <dsp:nvSpPr>
        <dsp:cNvPr id="0" name=""/>
        <dsp:cNvSpPr/>
      </dsp:nvSpPr>
      <dsp:spPr>
        <a:xfrm>
          <a:off x="2002879" y="368305"/>
          <a:ext cx="4205507" cy="4205507"/>
        </a:xfrm>
        <a:custGeom>
          <a:avLst/>
          <a:gdLst/>
          <a:ahLst/>
          <a:cxnLst/>
          <a:rect l="0" t="0" r="0" b="0"/>
          <a:pathLst>
            <a:path>
              <a:moveTo>
                <a:pt x="2869853" y="144915"/>
              </a:moveTo>
              <a:arcTo wR="2102753" hR="2102753" stAng="17483743" swAng="92809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AA9AA9-63BA-44D8-8A71-27A69E93ECFE}">
      <dsp:nvSpPr>
        <dsp:cNvPr id="0" name=""/>
        <dsp:cNvSpPr/>
      </dsp:nvSpPr>
      <dsp:spPr>
        <a:xfrm>
          <a:off x="4795349" y="792193"/>
          <a:ext cx="1908565" cy="73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Совместное участие </a:t>
          </a:r>
          <a:endParaRPr lang="ru-RU" sz="1600" kern="1200" dirty="0"/>
        </a:p>
      </dsp:txBody>
      <dsp:txXfrm>
        <a:off x="4831260" y="828104"/>
        <a:ext cx="1836743" cy="663817"/>
      </dsp:txXfrm>
    </dsp:sp>
    <dsp:sp modelId="{00BDD282-CB78-4BD1-AAE7-5B162616FE87}">
      <dsp:nvSpPr>
        <dsp:cNvPr id="0" name=""/>
        <dsp:cNvSpPr/>
      </dsp:nvSpPr>
      <dsp:spPr>
        <a:xfrm>
          <a:off x="2002879" y="368305"/>
          <a:ext cx="4205507" cy="4205507"/>
        </a:xfrm>
        <a:custGeom>
          <a:avLst/>
          <a:gdLst/>
          <a:ahLst/>
          <a:cxnLst/>
          <a:rect l="0" t="0" r="0" b="0"/>
          <a:pathLst>
            <a:path>
              <a:moveTo>
                <a:pt x="3986236" y="1167839"/>
              </a:moveTo>
              <a:arcTo wR="2102753" hR="2102753" stAng="20016081" swAng="150098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2661D5-55EA-4DB7-9268-CBC02F379684}">
      <dsp:nvSpPr>
        <dsp:cNvPr id="0" name=""/>
        <dsp:cNvSpPr/>
      </dsp:nvSpPr>
      <dsp:spPr>
        <a:xfrm>
          <a:off x="5064113" y="2429623"/>
          <a:ext cx="2183106" cy="10186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Положительное отношение к активному образу жизни</a:t>
          </a:r>
          <a:endParaRPr lang="ru-RU" sz="1600" kern="1200" dirty="0"/>
        </a:p>
      </dsp:txBody>
      <dsp:txXfrm>
        <a:off x="5113841" y="2479351"/>
        <a:ext cx="2083650" cy="919228"/>
      </dsp:txXfrm>
    </dsp:sp>
    <dsp:sp modelId="{B38740E1-58CD-443C-8738-CD9B59AB7CD3}">
      <dsp:nvSpPr>
        <dsp:cNvPr id="0" name=""/>
        <dsp:cNvSpPr/>
      </dsp:nvSpPr>
      <dsp:spPr>
        <a:xfrm>
          <a:off x="2002879" y="368305"/>
          <a:ext cx="4205507" cy="4205507"/>
        </a:xfrm>
        <a:custGeom>
          <a:avLst/>
          <a:gdLst/>
          <a:ahLst/>
          <a:cxnLst/>
          <a:rect l="0" t="0" r="0" b="0"/>
          <a:pathLst>
            <a:path>
              <a:moveTo>
                <a:pt x="3961410" y="3086099"/>
              </a:moveTo>
              <a:arcTo wR="2102753" hR="2102753" stAng="1672898" swAng="110919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3265EC-5AAE-4625-94BC-D70F2AE72A25}">
      <dsp:nvSpPr>
        <dsp:cNvPr id="0" name=""/>
        <dsp:cNvSpPr/>
      </dsp:nvSpPr>
      <dsp:spPr>
        <a:xfrm>
          <a:off x="4248470" y="3997754"/>
          <a:ext cx="1539025" cy="73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Желание сохранять здоровье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84381" y="4033665"/>
        <a:ext cx="1467203" cy="663817"/>
      </dsp:txXfrm>
    </dsp:sp>
    <dsp:sp modelId="{0D85FFC3-B36C-4D9B-AC72-F02578BE032A}">
      <dsp:nvSpPr>
        <dsp:cNvPr id="0" name=""/>
        <dsp:cNvSpPr/>
      </dsp:nvSpPr>
      <dsp:spPr>
        <a:xfrm>
          <a:off x="2002879" y="368305"/>
          <a:ext cx="4205507" cy="4205507"/>
        </a:xfrm>
        <a:custGeom>
          <a:avLst/>
          <a:gdLst/>
          <a:ahLst/>
          <a:cxnLst/>
          <a:rect l="0" t="0" r="0" b="0"/>
          <a:pathLst>
            <a:path>
              <a:moveTo>
                <a:pt x="2242717" y="4200844"/>
              </a:moveTo>
              <a:arcTo wR="2102753" hR="2102753" stAng="5171006" swAng="46184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676B81-466D-4B17-B330-5E25E75C29F3}">
      <dsp:nvSpPr>
        <dsp:cNvPr id="0" name=""/>
        <dsp:cNvSpPr/>
      </dsp:nvSpPr>
      <dsp:spPr>
        <a:xfrm>
          <a:off x="2426123" y="3997754"/>
          <a:ext cx="1534317" cy="73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Желание укреплять здоровье</a:t>
          </a:r>
          <a:endParaRPr lang="ru-RU" sz="1600" kern="1200" dirty="0"/>
        </a:p>
      </dsp:txBody>
      <dsp:txXfrm>
        <a:off x="2462034" y="4033665"/>
        <a:ext cx="1462495" cy="663817"/>
      </dsp:txXfrm>
    </dsp:sp>
    <dsp:sp modelId="{7D30438E-950D-44EA-A3F6-209C917694F9}">
      <dsp:nvSpPr>
        <dsp:cNvPr id="0" name=""/>
        <dsp:cNvSpPr/>
      </dsp:nvSpPr>
      <dsp:spPr>
        <a:xfrm>
          <a:off x="2002879" y="368305"/>
          <a:ext cx="4205507" cy="4205507"/>
        </a:xfrm>
        <a:custGeom>
          <a:avLst/>
          <a:gdLst/>
          <a:ahLst/>
          <a:cxnLst/>
          <a:rect l="0" t="0" r="0" b="0"/>
          <a:pathLst>
            <a:path>
              <a:moveTo>
                <a:pt x="650691" y="3623637"/>
              </a:moveTo>
              <a:arcTo wR="2102753" hR="2102753" stAng="8020432" swAng="136067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3B14D7-7F2B-47C6-8891-CBB3DA7468B7}">
      <dsp:nvSpPr>
        <dsp:cNvPr id="0" name=""/>
        <dsp:cNvSpPr/>
      </dsp:nvSpPr>
      <dsp:spPr>
        <a:xfrm>
          <a:off x="972036" y="2571146"/>
          <a:ext cx="2167125" cy="73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Уровень образования родителей</a:t>
          </a:r>
          <a:endParaRPr lang="ru-RU" sz="1600" kern="1200" dirty="0"/>
        </a:p>
      </dsp:txBody>
      <dsp:txXfrm>
        <a:off x="1007947" y="2607057"/>
        <a:ext cx="2095303" cy="663817"/>
      </dsp:txXfrm>
    </dsp:sp>
    <dsp:sp modelId="{4D0E6C07-3565-49D9-991E-C88FF8CA36A8}">
      <dsp:nvSpPr>
        <dsp:cNvPr id="0" name=""/>
        <dsp:cNvSpPr/>
      </dsp:nvSpPr>
      <dsp:spPr>
        <a:xfrm>
          <a:off x="2002879" y="368305"/>
          <a:ext cx="4205507" cy="4205507"/>
        </a:xfrm>
        <a:custGeom>
          <a:avLst/>
          <a:gdLst/>
          <a:ahLst/>
          <a:cxnLst/>
          <a:rect l="0" t="0" r="0" b="0"/>
          <a:pathLst>
            <a:path>
              <a:moveTo>
                <a:pt x="1902" y="2192186"/>
              </a:moveTo>
              <a:arcTo wR="2102753" hR="2102753" stAng="10653744" swAng="172792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D589FD-2C1C-4A03-AE7F-EF0A51E26DBC}">
      <dsp:nvSpPr>
        <dsp:cNvPr id="0" name=""/>
        <dsp:cNvSpPr/>
      </dsp:nvSpPr>
      <dsp:spPr>
        <a:xfrm>
          <a:off x="1496073" y="792193"/>
          <a:ext cx="1931121" cy="73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Условия жизни семьи, здоровье окружающих</a:t>
          </a:r>
          <a:endParaRPr lang="ru-RU" sz="1600" kern="1200" dirty="0"/>
        </a:p>
      </dsp:txBody>
      <dsp:txXfrm>
        <a:off x="1531984" y="828104"/>
        <a:ext cx="1859299" cy="663817"/>
      </dsp:txXfrm>
    </dsp:sp>
    <dsp:sp modelId="{7F8E1605-F324-47AB-A155-F4DB50C4FD92}">
      <dsp:nvSpPr>
        <dsp:cNvPr id="0" name=""/>
        <dsp:cNvSpPr/>
      </dsp:nvSpPr>
      <dsp:spPr>
        <a:xfrm>
          <a:off x="2002879" y="368305"/>
          <a:ext cx="4205507" cy="4205507"/>
        </a:xfrm>
        <a:custGeom>
          <a:avLst/>
          <a:gdLst/>
          <a:ahLst/>
          <a:cxnLst/>
          <a:rect l="0" t="0" r="0" b="0"/>
          <a:pathLst>
            <a:path>
              <a:moveTo>
                <a:pt x="841278" y="420418"/>
              </a:moveTo>
              <a:arcTo wR="2102753" hR="2102753" stAng="13988167" swAng="92809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D2DE0-4D5F-47BD-8975-FC51309E8A12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DDC93-796D-4BFD-9696-E5E25E6052C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D2DE0-4D5F-47BD-8975-FC51309E8A12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DDC93-796D-4BFD-9696-E5E25E6052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D2DE0-4D5F-47BD-8975-FC51309E8A12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DDC93-796D-4BFD-9696-E5E25E6052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D2DE0-4D5F-47BD-8975-FC51309E8A12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DDC93-796D-4BFD-9696-E5E25E6052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D2DE0-4D5F-47BD-8975-FC51309E8A12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DDC93-796D-4BFD-9696-E5E25E6052C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D2DE0-4D5F-47BD-8975-FC51309E8A12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DDC93-796D-4BFD-9696-E5E25E6052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D2DE0-4D5F-47BD-8975-FC51309E8A12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DDC93-796D-4BFD-9696-E5E25E6052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D2DE0-4D5F-47BD-8975-FC51309E8A12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DDC93-796D-4BFD-9696-E5E25E6052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D2DE0-4D5F-47BD-8975-FC51309E8A12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DDC93-796D-4BFD-9696-E5E25E6052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D2DE0-4D5F-47BD-8975-FC51309E8A12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DDC93-796D-4BFD-9696-E5E25E6052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D2DE0-4D5F-47BD-8975-FC51309E8A12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63DDC93-796D-4BFD-9696-E5E25E6052C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5DD2DE0-4D5F-47BD-8975-FC51309E8A12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63DDC93-796D-4BFD-9696-E5E25E6052C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&#1057;&#1061;&#1045;&#1052;&#1040;.docx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file:///F:\&#1103;&#1088;&#1084;&#1086;&#1088;&#1082;&#1072;\&#1103;&#1088;&#1084;&#1072;&#1088;&#1082;&#1072;%20wmv.wmv" TargetMode="Externa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80112" y="4988768"/>
            <a:ext cx="5082896" cy="1752600"/>
          </a:xfrm>
        </p:spPr>
        <p:txBody>
          <a:bodyPr>
            <a:normAutofit/>
          </a:bodyPr>
          <a:lstStyle/>
          <a:p>
            <a:pPr algn="ctr"/>
            <a:r>
              <a:rPr lang="ru-RU" sz="2000" b="1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+mj-ea"/>
                <a:cs typeface="+mj-cs"/>
              </a:rPr>
              <a:t> </a:t>
            </a:r>
            <a:r>
              <a:rPr lang="ru-RU" sz="2000" b="1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+mj-ea"/>
                <a:cs typeface="+mj-cs"/>
              </a:rPr>
              <a:t>                                       </a:t>
            </a:r>
            <a:endParaRPr lang="ru-RU" sz="2000" b="1" cap="all" dirty="0" smtClean="0">
              <a:ln w="500">
                <a:solidFill>
                  <a:srgbClr val="B13F9A">
                    <a:shade val="20000"/>
                    <a:satMod val="120000"/>
                  </a:srgbClr>
                </a:solidFill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ea typeface="+mj-ea"/>
              <a:cs typeface="+mj-cs"/>
            </a:endParaRPr>
          </a:p>
          <a:p>
            <a:pPr algn="l"/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Хрипкова 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И.А, Клюев </a:t>
            </a:r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В.В,</a:t>
            </a:r>
          </a:p>
          <a:p>
            <a:pPr algn="l"/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учителя физической культуры</a:t>
            </a:r>
            <a:endParaRPr lang="ru-RU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825416"/>
            <a:ext cx="81369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Муниципальное общеобразовательное бюджетное учреждение «Средняя школа №2»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484784"/>
            <a:ext cx="7920880" cy="31085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Активное вовлечение взрослых и детей в занятиях физкультурой, спортом и туризмом, акцентирование внимания педагогов и родителей на необходимости моделирования здорового образа жизни в семье, бережного отношения к физическому, психическому, духовному здоровью детей.</a:t>
            </a:r>
            <a:endParaRPr lang="ru-RU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094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800" b="1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ЗАДАЧИ: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ctr"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Повысить физкультурно-оздоровительную грамотность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навыкам здоровье сберегающих технологий: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знания, умения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сохранения здоровья и ответственности за него;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интересы, мнения родителей, их хобби и привлечь к организации физкультурных досугов детей;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Обогатить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детско-родительские взаимоотношения при проведении совместных мероприятий, уделяя при этом особое внимание пропаганде здорового образа жизни, профилактике заболеваний, сохранению и укреплению физического здоровья детей;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к участию в жизни школы через поиск и внедрение наиболее эффективных форм работы;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семью и установить контакты с её членами для согласования воспитательных воздействий на ребенка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образовательный потенциал родителей для обучения и воспитания </a:t>
            </a:r>
            <a:r>
              <a:rPr lang="ru-RU" dirty="0" smtClean="0"/>
              <a:t>детей</a:t>
            </a: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58306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86" y="-5458"/>
            <a:ext cx="9158686" cy="6859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455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8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Ожидаемый результат: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интернет сообщество школьного спортивного клуба «Импульс – 2016».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сообществом о проводимой работе в школе по вопросам ЗОЖ.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интернет сообщество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заинтересованных участников образовательного процесса.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тесного взаимодействия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семьей по вопросам физического воспитания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ЗОЖ.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осознания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потребности в здоровом образе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интереса и физкультурно-оздоровительной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грамотности родителей.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Совместное участие в спортивных мероприятиях.</a:t>
            </a:r>
          </a:p>
        </p:txBody>
      </p:sp>
    </p:spTree>
    <p:extLst>
      <p:ext uri="{BB962C8B-B14F-4D97-AF65-F5344CB8AC3E}">
        <p14:creationId xmlns:p14="http://schemas.microsoft.com/office/powerpoint/2010/main" val="240784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Багетная рамка 5"/>
          <p:cNvSpPr/>
          <p:nvPr/>
        </p:nvSpPr>
        <p:spPr>
          <a:xfrm>
            <a:off x="2051720" y="1275588"/>
            <a:ext cx="5400600" cy="374441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2" action="ppaction://hlinkfile"/>
              </a:rPr>
              <a:t>МОДЕЛЬ ИНТЕРНЕТ </a:t>
            </a:r>
            <a:r>
              <a:rPr lang="ru-RU" dirty="0" smtClean="0">
                <a:hlinkClick r:id="rId2" action="ppaction://hlinkfile"/>
              </a:rPr>
              <a:t>- СООБЩЕСТВА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53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724"/>
            <a:ext cx="9144000" cy="6878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569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8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культура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916832"/>
            <a:ext cx="4258816" cy="4389120"/>
          </a:xfrm>
        </p:spPr>
        <p:txBody>
          <a:bodyPr>
            <a:normAutofit fontScale="85000" lnSpcReduction="20000"/>
          </a:bodyPr>
          <a:lstStyle/>
          <a:p>
            <a:pPr algn="ctr">
              <a:buFont typeface="Wingdings" panose="05000000000000000000" pitchFamily="2" charset="2"/>
              <a:buChar char="q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 безопасности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Положения о соревнованиях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ЗОЖ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Комплексы ОРУ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Грамоты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Фотографии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 видео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Секции и расписание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Советы для родителей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 психолога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 врача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36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800" b="1" cap="all" dirty="0" err="1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Кадетство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anose="05000000000000000000" pitchFamily="2" charset="2"/>
              <a:buChar char="q"/>
            </a:pPr>
            <a:endParaRPr lang="ru-RU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Стрелковая подготовка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Военно-прикладная подготовка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Фотографии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64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4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Культурно-массовая работа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2276872"/>
            <a:ext cx="4546848" cy="2933680"/>
          </a:xfrm>
        </p:spPr>
        <p:txBody>
          <a:bodyPr/>
          <a:lstStyle/>
          <a:p>
            <a:pPr algn="ctr">
              <a:buFont typeface="Wingdings" panose="05000000000000000000" pitchFamily="2" charset="2"/>
              <a:buChar char="q"/>
            </a:pPr>
            <a:endParaRPr lang="ru-RU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Спортивные праздники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Фотографии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70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4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Адаптивная физическая культура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anose="05000000000000000000" pitchFamily="2" charset="2"/>
              <a:buChar char="q"/>
            </a:pPr>
            <a:endParaRPr lang="ru-RU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 безопасности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Соревнования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Фотография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Советы для родителей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 врача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 психолога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89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sz="38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Анкета для </a:t>
            </a:r>
            <a:r>
              <a:rPr lang="ru-RU" sz="3800" b="1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896544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Здоровый образ жизни» – как Вы это понимаете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факторы, с Вашей точки зрения, в большей степени влияют на состояние здоровья вашего ребенка?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Оцените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 здоровья вашего ребенка?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 болел Ваш ребенок в течение  года?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проводите выходные с ребенком?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что, по Вашему мнению, должны обратить особое внимание воспитатели, сотрудники детского сада, заботясь о здоровье и физическом воспитании ребенка?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 для Вашего ребенка дома режим дня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Удобно ли вам будет общение через группу в контакте?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Считаете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 вы необходимым создание сообщества в контакте по вопросу ЗОЖ?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378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4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rebuchet MS"/>
              </a:rPr>
              <a:t>Разделы «Здоровье и </a:t>
            </a:r>
            <a:r>
              <a:rPr lang="ru-RU" sz="3400" b="1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rebuchet MS"/>
              </a:rPr>
              <a:t>физическая культура 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5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Рекламный блок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Маркетинговые исследования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рекламных буклетов, плакатов, публикаций в средствах массовой информации.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 родителей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Дни открытых дверей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интернет сообщества спортивного клуба «Импульс»</a:t>
            </a:r>
          </a:p>
          <a:p>
            <a:pPr marL="0" indent="0" algn="ctr">
              <a:buNone/>
            </a:pPr>
            <a:r>
              <a:rPr lang="ru-RU" sz="5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2. Психолого-педагогическое </a:t>
            </a:r>
            <a:r>
              <a:rPr lang="ru-RU" sz="5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просвещение родителей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Наглядная педагогическая пропаганда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стенды, тематические подборки статей.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Памятки для родителей.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 для родителей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Лекции, семинары, практикумы</a:t>
            </a:r>
            <a:r>
              <a:rPr lang="ru-RU" sz="5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5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Родительские собрания.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Индивидуальные, групповые </a:t>
            </a:r>
            <a:r>
              <a:rPr lang="ru-RU" sz="5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консультации.</a:t>
            </a:r>
          </a:p>
          <a:p>
            <a:pPr marL="0" indent="0" algn="ctr">
              <a:buNone/>
            </a:pPr>
            <a:r>
              <a:rPr lang="ru-RU" sz="5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5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Совместное творчество детей, родителей и педагогического коллектива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родителей к участию в деятельности школы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Групповые досуговые мероприятия с участием </a:t>
            </a:r>
            <a:r>
              <a:rPr lang="ru-RU" sz="5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</a:t>
            </a:r>
            <a:endParaRPr lang="ru-RU" sz="5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Спортивные праздники, дни здоровья</a:t>
            </a:r>
            <a:r>
              <a:rPr lang="ru-RU" sz="5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5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5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5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Стимулирование родителей как участников </a:t>
            </a:r>
            <a:r>
              <a:rPr lang="ru-RU" sz="5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</a:t>
            </a:r>
            <a:r>
              <a:rPr lang="ru-RU" sz="5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-образовательного </a:t>
            </a:r>
            <a:r>
              <a:rPr lang="ru-RU" sz="5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Поощрение родителей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Благодарственные письма родителям.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Почетные грамоты, дипломы.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5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Моральное </a:t>
            </a:r>
            <a:r>
              <a:rPr lang="ru-R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материальное поощрение: призы, подарки, благодарности.</a:t>
            </a:r>
          </a:p>
          <a:p>
            <a:endParaRPr lang="ru-RU" dirty="0"/>
          </a:p>
          <a:p>
            <a:pPr>
              <a:buFont typeface="Wingdings" panose="05000000000000000000" pitchFamily="2" charset="2"/>
              <a:buChar char="q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45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/>
          <a:lstStyle/>
          <a:p>
            <a:pPr algn="ctr"/>
            <a:r>
              <a:rPr lang="ru-RU" sz="38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Анкета для </a:t>
            </a:r>
            <a:r>
              <a:rPr lang="ru-RU" sz="3800" b="1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772816"/>
            <a:ext cx="8229600" cy="473388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Что </a:t>
            </a:r>
            <a:r>
              <a:rPr lang="ru-RU" dirty="0"/>
              <a:t>такое на твой взгляд, здоровый образ жизни?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Является </a:t>
            </a:r>
            <a:r>
              <a:rPr lang="ru-RU" dirty="0"/>
              <a:t>ли твой образ жизни здоровым?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Насколько </a:t>
            </a:r>
            <a:r>
              <a:rPr lang="ru-RU" dirty="0"/>
              <a:t>успех в жизни человека зависит от его образа жизни?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Для </a:t>
            </a:r>
            <a:r>
              <a:rPr lang="ru-RU" dirty="0"/>
              <a:t>чего бы ты стал вести здоровый образ жизни?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Какие </a:t>
            </a:r>
            <a:r>
              <a:rPr lang="ru-RU" dirty="0"/>
              <a:t>обстоятельства могли бы побудить тебя изменить образ </a:t>
            </a:r>
            <a:r>
              <a:rPr lang="ru-RU" dirty="0" smtClean="0"/>
              <a:t>жизни</a:t>
            </a:r>
            <a:r>
              <a:rPr lang="ru-RU" dirty="0"/>
              <a:t>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Употребляешь </a:t>
            </a:r>
            <a:r>
              <a:rPr lang="ru-RU" dirty="0"/>
              <a:t>ли ты алкоголь, табак, наркотики?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Ты </a:t>
            </a:r>
            <a:r>
              <a:rPr lang="ru-RU" dirty="0"/>
              <a:t>обсуждаешь с родителями свои проблемы?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Как </a:t>
            </a:r>
            <a:r>
              <a:rPr lang="ru-RU" dirty="0"/>
              <a:t>ты справляешься со стрессом?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Есть </a:t>
            </a:r>
            <a:r>
              <a:rPr lang="ru-RU" dirty="0"/>
              <a:t>ли у тебя три заветных желания</a:t>
            </a:r>
            <a:r>
              <a:rPr lang="ru-RU" dirty="0" smtClean="0"/>
              <a:t>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Удобно </a:t>
            </a:r>
            <a:r>
              <a:rPr lang="ru-RU" dirty="0" smtClean="0"/>
              <a:t>ли вам общение через интернет группу в контакте?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Считаете </a:t>
            </a:r>
            <a:r>
              <a:rPr lang="ru-RU" dirty="0" smtClean="0"/>
              <a:t>ли вы необходимым создание сообщества в контакте по вопросу ЗОЖ?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155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800" b="1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rebuchet MS"/>
              </a:rPr>
              <a:t>ВЫВОД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dirty="0" smtClean="0"/>
          </a:p>
          <a:p>
            <a:pPr marL="0" indent="360363">
              <a:buNone/>
            </a:pPr>
            <a:r>
              <a:rPr lang="ru-RU" dirty="0" smtClean="0"/>
              <a:t>Интернет-сообщество </a:t>
            </a:r>
            <a:r>
              <a:rPr lang="ru-RU" dirty="0" smtClean="0"/>
              <a:t>позволяет тесно контактировать с участниками образовательного процесса. Благодаря такой форме сетевого взаимодействия, устанавливается обратная связь с родителями и появляется возможность проанализировать их удовлетворенность спортивной деятельностью образовательного учреждения.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443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1421">
            <a:off x="3266500" y="1140540"/>
            <a:ext cx="5010634" cy="4125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1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4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работы в школе с семьей по </a:t>
            </a:r>
            <a:r>
              <a:rPr lang="ru-RU" sz="3400" b="1" cap="all" dirty="0" err="1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зож</a:t>
            </a:r>
            <a:r>
              <a:rPr lang="ru-RU" sz="34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программе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Спортивные соревнования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Акции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Лекции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Экскурсии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Походы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Беседы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 занятия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Спартакиады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 слёты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Уроки здоровья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Классные часы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Родительские собрания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58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24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Спортивные </a:t>
            </a:r>
            <a:br>
              <a:rPr lang="ru-RU" sz="24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24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соревнования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31840" cy="22768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0"/>
            <a:ext cx="2987824" cy="22768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0"/>
            <a:ext cx="3024336" cy="22768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96" y="4725145"/>
            <a:ext cx="3136336" cy="21328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746172"/>
            <a:ext cx="2987824" cy="211183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725144"/>
            <a:ext cx="3024336" cy="21328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" y="2276872"/>
            <a:ext cx="3128064" cy="24693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630" y="2276872"/>
            <a:ext cx="3004368" cy="246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59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sz="2400" b="1" cap="all" dirty="0" smtClean="0">
              <a:ln w="500">
                <a:solidFill>
                  <a:srgbClr val="B13F9A">
                    <a:shade val="20000"/>
                    <a:satMod val="120000"/>
                  </a:srgbClr>
                </a:solidFill>
              </a:ln>
              <a:gradFill>
                <a:gsLst>
                  <a:gs pos="0">
                    <a:srgbClr val="F9B639">
                      <a:tint val="13000"/>
                    </a:srgbClr>
                  </a:gs>
                  <a:gs pos="10000">
                    <a:srgbClr val="F9B639">
                      <a:tint val="20000"/>
                    </a:srgbClr>
                  </a:gs>
                  <a:gs pos="49000">
                    <a:srgbClr val="F9B639">
                      <a:tint val="70000"/>
                    </a:srgbClr>
                  </a:gs>
                  <a:gs pos="50000">
                    <a:srgbClr val="F9B639">
                      <a:tint val="97000"/>
                    </a:srgbClr>
                  </a:gs>
                  <a:gs pos="100000">
                    <a:srgbClr val="F9B639">
                      <a:tint val="20000"/>
                    </a:srgbClr>
                  </a:gs>
                </a:gsLst>
                <a:lin ang="5400000" scaled="1"/>
              </a:gradFill>
              <a:latin typeface="Trebuchet MS"/>
              <a:ea typeface="+mj-ea"/>
              <a:cs typeface="+mj-cs"/>
            </a:endParaRPr>
          </a:p>
          <a:p>
            <a:pPr marL="0" indent="0" algn="ctr">
              <a:buNone/>
            </a:pPr>
            <a:endParaRPr lang="ru-RU" sz="2400" b="1" cap="all" dirty="0">
              <a:ln w="500">
                <a:solidFill>
                  <a:srgbClr val="B13F9A">
                    <a:shade val="20000"/>
                    <a:satMod val="120000"/>
                  </a:srgbClr>
                </a:solidFill>
              </a:ln>
              <a:gradFill>
                <a:gsLst>
                  <a:gs pos="0">
                    <a:srgbClr val="F9B639">
                      <a:tint val="13000"/>
                    </a:srgbClr>
                  </a:gs>
                  <a:gs pos="10000">
                    <a:srgbClr val="F9B639">
                      <a:tint val="20000"/>
                    </a:srgbClr>
                  </a:gs>
                  <a:gs pos="49000">
                    <a:srgbClr val="F9B639">
                      <a:tint val="70000"/>
                    </a:srgbClr>
                  </a:gs>
                  <a:gs pos="50000">
                    <a:srgbClr val="F9B639">
                      <a:tint val="97000"/>
                    </a:srgbClr>
                  </a:gs>
                  <a:gs pos="100000">
                    <a:srgbClr val="F9B639">
                      <a:tint val="20000"/>
                    </a:srgbClr>
                  </a:gs>
                </a:gsLst>
                <a:lin ang="5400000" scaled="1"/>
              </a:gradFill>
              <a:latin typeface="Trebuchet MS"/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ru-RU" sz="2400" b="1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Акции</a:t>
            </a:r>
            <a:r>
              <a:rPr lang="ru-RU" sz="24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Лекции, Игры</a:t>
            </a:r>
            <a:br>
              <a:rPr lang="ru-RU" sz="24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2400" b="1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по </a:t>
            </a:r>
            <a:r>
              <a:rPr lang="ru-RU" sz="24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профилактике ЗОЖ</a:t>
            </a:r>
            <a:endParaRPr lang="ru-RU" sz="2400" b="1" cap="all" dirty="0" smtClean="0">
              <a:ln w="500">
                <a:solidFill>
                  <a:srgbClr val="B13F9A">
                    <a:shade val="20000"/>
                    <a:satMod val="120000"/>
                  </a:srgbClr>
                </a:solidFill>
              </a:ln>
              <a:gradFill>
                <a:gsLst>
                  <a:gs pos="0">
                    <a:srgbClr val="F9B639">
                      <a:tint val="13000"/>
                    </a:srgbClr>
                  </a:gs>
                  <a:gs pos="10000">
                    <a:srgbClr val="F9B639">
                      <a:tint val="20000"/>
                    </a:srgbClr>
                  </a:gs>
                  <a:gs pos="49000">
                    <a:srgbClr val="F9B639">
                      <a:tint val="70000"/>
                    </a:srgbClr>
                  </a:gs>
                  <a:gs pos="50000">
                    <a:srgbClr val="F9B639">
                      <a:tint val="97000"/>
                    </a:srgbClr>
                  </a:gs>
                  <a:gs pos="100000">
                    <a:srgbClr val="F9B639">
                      <a:tint val="20000"/>
                    </a:srgbClr>
                  </a:gs>
                </a:gsLst>
                <a:lin ang="5400000" scaled="1"/>
              </a:gra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1619">
            <a:off x="279017" y="854639"/>
            <a:ext cx="2915816" cy="21868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3923">
            <a:off x="6331172" y="1038261"/>
            <a:ext cx="2549950" cy="19124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163432"/>
            <a:ext cx="2843808" cy="21328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7781">
            <a:off x="6558739" y="4713171"/>
            <a:ext cx="2344679" cy="155296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599" y="4149080"/>
            <a:ext cx="3190742" cy="21133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0722">
            <a:off x="304740" y="4504989"/>
            <a:ext cx="2549084" cy="191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21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3200" b="1" cap="all" dirty="0" smtClean="0">
              <a:ln w="500">
                <a:solidFill>
                  <a:srgbClr val="B13F9A">
                    <a:shade val="20000"/>
                    <a:satMod val="120000"/>
                  </a:srgbClr>
                </a:solidFill>
              </a:ln>
              <a:gradFill>
                <a:gsLst>
                  <a:gs pos="0">
                    <a:srgbClr val="F9B639">
                      <a:tint val="13000"/>
                    </a:srgbClr>
                  </a:gs>
                  <a:gs pos="10000">
                    <a:srgbClr val="F9B639">
                      <a:tint val="20000"/>
                    </a:srgbClr>
                  </a:gs>
                  <a:gs pos="49000">
                    <a:srgbClr val="F9B639">
                      <a:tint val="70000"/>
                    </a:srgbClr>
                  </a:gs>
                  <a:gs pos="50000">
                    <a:srgbClr val="F9B639">
                      <a:tint val="97000"/>
                    </a:srgbClr>
                  </a:gs>
                  <a:gs pos="100000">
                    <a:srgbClr val="F9B639">
                      <a:tint val="20000"/>
                    </a:srgbClr>
                  </a:gs>
                </a:gsLst>
                <a:lin ang="5400000" scaled="1"/>
              </a:gradFill>
              <a:latin typeface="Trebuchet MS"/>
              <a:ea typeface="+mj-ea"/>
              <a:cs typeface="+mj-cs"/>
            </a:endParaRPr>
          </a:p>
          <a:p>
            <a:pPr marL="0" indent="0" algn="ctr">
              <a:spcBef>
                <a:spcPts val="1200"/>
              </a:spcBef>
              <a:buNone/>
            </a:pPr>
            <a:r>
              <a:rPr lang="ru-RU" sz="3200" b="1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Экскурсии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ru-RU" sz="3200" b="1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походы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ru-RU" sz="3200" b="1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тур слёты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31840" cy="24208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849" y="-1"/>
            <a:ext cx="3168352" cy="24208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0"/>
            <a:ext cx="2843808" cy="24208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73" y="4767262"/>
            <a:ext cx="3140713" cy="2090738"/>
          </a:xfrm>
          <a:prstGeom prst="rect">
            <a:avLst/>
          </a:prstGeom>
        </p:spPr>
      </p:pic>
      <p:pic>
        <p:nvPicPr>
          <p:cNvPr id="5122" name="Picture 2" descr="F:\соревнования кадеты\DSC0884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1" y="4767261"/>
            <a:ext cx="3168351" cy="209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767262"/>
            <a:ext cx="2860295" cy="209658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73" y="2420889"/>
            <a:ext cx="3128499" cy="234637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420889"/>
            <a:ext cx="2843808" cy="234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97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8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 и важность сотрудничества семьи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Семья - главный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 и союзник в воспитании детей.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Лучший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приобщения ребенка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здоровому образу жизни 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личный пример. </a:t>
            </a: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630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«Если </a:t>
            </a:r>
            <a:r>
              <a:rPr lang="ru-RU" sz="24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хочешь воспитать своего ребёнка здоровым, сам иди по пути здоровья, иначе его некуда будет вести!».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2238482"/>
              </p:ext>
            </p:extLst>
          </p:nvPr>
        </p:nvGraphicFramePr>
        <p:xfrm>
          <a:off x="467544" y="1935480"/>
          <a:ext cx="8219256" cy="4733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988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8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anose="05000000000000000000" pitchFamily="2" charset="2"/>
              <a:buChar char="q"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 Создать условия для активного вовлечения взрослых и детей в занятия физической культурой, спортом и туризмом.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961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2556</TotalTime>
  <Words>811</Words>
  <Application>Microsoft Office PowerPoint</Application>
  <PresentationFormat>Экран (4:3)</PresentationFormat>
  <Paragraphs>147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Calibri</vt:lpstr>
      <vt:lpstr>Constantia</vt:lpstr>
      <vt:lpstr>Times New Roman</vt:lpstr>
      <vt:lpstr>Trebuchet MS</vt:lpstr>
      <vt:lpstr>Wingdings</vt:lpstr>
      <vt:lpstr>Wingdings 2</vt:lpstr>
      <vt:lpstr>Поток</vt:lpstr>
      <vt:lpstr>Презентация PowerPoint</vt:lpstr>
      <vt:lpstr>Разделы «Здоровье и физическая культура »</vt:lpstr>
      <vt:lpstr>формы работы в школе с семьей по зож программе</vt:lpstr>
      <vt:lpstr>Презентация PowerPoint</vt:lpstr>
      <vt:lpstr>Презентация PowerPoint</vt:lpstr>
      <vt:lpstr>Презентация PowerPoint</vt:lpstr>
      <vt:lpstr>Актуальность</vt:lpstr>
      <vt:lpstr>«Если хочешь воспитать своего ребёнка здоровым, сам иди по пути здоровья, иначе его некуда будет вести!».</vt:lpstr>
      <vt:lpstr>Цель</vt:lpstr>
      <vt:lpstr> ЗАДАЧИ:</vt:lpstr>
      <vt:lpstr>Презентация PowerPoint</vt:lpstr>
      <vt:lpstr>Ожидаемый результат:</vt:lpstr>
      <vt:lpstr>Презентация PowerPoint</vt:lpstr>
      <vt:lpstr>Презентация PowerPoint</vt:lpstr>
      <vt:lpstr>Физическая культура</vt:lpstr>
      <vt:lpstr>Кадетство</vt:lpstr>
      <vt:lpstr>Культурно-массовая работа</vt:lpstr>
      <vt:lpstr>Адаптивная физическая культура</vt:lpstr>
      <vt:lpstr> Анкета для родителей</vt:lpstr>
      <vt:lpstr>Анкета для детей</vt:lpstr>
      <vt:lpstr>ВЫВОД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TS</dc:creator>
  <cp:lastModifiedBy>Марина</cp:lastModifiedBy>
  <cp:revision>49</cp:revision>
  <dcterms:created xsi:type="dcterms:W3CDTF">2018-03-26T18:07:03Z</dcterms:created>
  <dcterms:modified xsi:type="dcterms:W3CDTF">2018-03-28T12:48:52Z</dcterms:modified>
</cp:coreProperties>
</file>