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8" r:id="rId3"/>
    <p:sldId id="330" r:id="rId4"/>
    <p:sldId id="327" r:id="rId5"/>
    <p:sldId id="331" r:id="rId6"/>
    <p:sldId id="338" r:id="rId7"/>
    <p:sldId id="333" r:id="rId8"/>
    <p:sldId id="337" r:id="rId9"/>
    <p:sldId id="329" r:id="rId10"/>
    <p:sldId id="334" r:id="rId11"/>
    <p:sldId id="335" r:id="rId12"/>
    <p:sldId id="332" r:id="rId13"/>
    <p:sldId id="33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6C6B0A-CE1A-42B8-A8C8-DA4C24C03C59}">
          <p14:sldIdLst>
            <p14:sldId id="256"/>
            <p14:sldId id="328"/>
            <p14:sldId id="330"/>
            <p14:sldId id="327"/>
            <p14:sldId id="331"/>
            <p14:sldId id="338"/>
            <p14:sldId id="333"/>
            <p14:sldId id="337"/>
            <p14:sldId id="329"/>
            <p14:sldId id="334"/>
            <p14:sldId id="335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0E6"/>
    <a:srgbClr val="990000"/>
    <a:srgbClr val="003300"/>
    <a:srgbClr val="A50021"/>
    <a:srgbClr val="CC3300"/>
    <a:srgbClr val="F5F56B"/>
    <a:srgbClr val="F2E2A8"/>
    <a:srgbClr val="56B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244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2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5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4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442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0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4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7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799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4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920FE67-98A8-434D-9A8C-E33FEC7842D5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F2F16FD-1C4D-4C0C-803B-CF6B74BDC6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265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15128" y="1300766"/>
            <a:ext cx="8361229" cy="2585914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Виды, назначение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тактико-технические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стрелкового оружия и ручных гранат Вооруженных Сил Российской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(огневая подготовка)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ОБЗР 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преподаватель-организатор ОБЖ Скворцова О.А.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6157" y="228264"/>
            <a:ext cx="8728365" cy="573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общеобразовательное бюджетное учреждение </a:t>
            </a:r>
            <a:br>
              <a:rPr lang="ru-RU" sz="2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«Средняя школа №2 имени Д.В. Крылова»</a:t>
            </a:r>
            <a:r>
              <a:rPr lang="ru-RU" sz="2200" b="1" dirty="0" smtClean="0"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ea typeface="+mn-ea"/>
                <a:cs typeface="Times New Roman" pitchFamily="18" charset="0"/>
              </a:rPr>
            </a:br>
            <a:endParaRPr lang="ru-RU" sz="2200" b="1" dirty="0"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5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522" y="82261"/>
            <a:ext cx="10818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противотанковый гранатомёт - РПГ 7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борьбы с танками и другими бронированными средствами противник. Может быть использован для уничтожения живой силы противника, находящегося в лёгких полевых укрытиях и городских сооружениях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392" t="20863" r="16628" b="5106"/>
          <a:stretch/>
        </p:blipFill>
        <p:spPr>
          <a:xfrm>
            <a:off x="1004552" y="1442434"/>
            <a:ext cx="9324304" cy="54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0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193" t="21082" r="16727" b="7438"/>
          <a:stretch/>
        </p:blipFill>
        <p:spPr>
          <a:xfrm>
            <a:off x="1068946" y="1313645"/>
            <a:ext cx="9337184" cy="5228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157" y="0"/>
            <a:ext cx="10637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Снайперская винтовка Драгунова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СВД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уничтожения движущихся, открытых и замаскированных одиночных целей противника. Является самозарядным оружием, прицельный огонь ведётся одиночными выстрелами</a:t>
            </a:r>
          </a:p>
        </p:txBody>
      </p:sp>
    </p:spTree>
    <p:extLst>
      <p:ext uri="{BB962C8B-B14F-4D97-AF65-F5344CB8AC3E}">
        <p14:creationId xmlns:p14="http://schemas.microsoft.com/office/powerpoint/2010/main" val="368083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900" t="21611" r="14541" b="5854"/>
          <a:stretch/>
        </p:blipFill>
        <p:spPr>
          <a:xfrm>
            <a:off x="1371598" y="645848"/>
            <a:ext cx="8796271" cy="476850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4472189" y="4039398"/>
            <a:ext cx="457200" cy="42430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6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371599" y="132944"/>
            <a:ext cx="907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для самопроверки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Найди соответствие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143222"/>
            <a:ext cx="2292439" cy="51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30310" y="5692462"/>
            <a:ext cx="10766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А- </a:t>
            </a:r>
            <a:r>
              <a:rPr lang="ru-RU" dirty="0"/>
              <a:t>в</a:t>
            </a:r>
            <a:r>
              <a:rPr lang="ru-RU" dirty="0" smtClean="0"/>
              <a:t>озвратный механизм Б- затвор В- шомпол Г- крышка ствольной коробки Д- магазин</a:t>
            </a:r>
          </a:p>
          <a:p>
            <a:r>
              <a:rPr lang="ru-RU" dirty="0" smtClean="0"/>
              <a:t>Е- затворная рама Ж- пистолетная рукоятка З- газовая трубка со ствольной накладкой </a:t>
            </a:r>
          </a:p>
          <a:p>
            <a:r>
              <a:rPr lang="ru-RU" dirty="0" smtClean="0"/>
              <a:t>И- ствол К-ствольный приклад Л- цевьё М- пламегаситель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14423" y="2451416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85137" y="4041230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76550" y="2384100"/>
            <a:ext cx="50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0642" y="3139923"/>
            <a:ext cx="618186" cy="369332"/>
          </a:xfrm>
          <a:prstGeom prst="rect">
            <a:avLst/>
          </a:prstGeom>
          <a:solidFill>
            <a:srgbClr val="CEE0E6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423" y="3284044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8679" y="2660768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4522" y="4158766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90422" y="4913084"/>
            <a:ext cx="3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95611" y="4930753"/>
            <a:ext cx="56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42465" y="4930753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38693" y="4930752"/>
            <a:ext cx="618186" cy="369332"/>
          </a:xfrm>
          <a:prstGeom prst="rect">
            <a:avLst/>
          </a:prstGeom>
          <a:solidFill>
            <a:srgbClr val="CEE0E6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06765"/>
              </p:ext>
            </p:extLst>
          </p:nvPr>
        </p:nvGraphicFramePr>
        <p:xfrm>
          <a:off x="10990999" y="122246"/>
          <a:ext cx="96166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35">
                  <a:extLst>
                    <a:ext uri="{9D8B030D-6E8A-4147-A177-3AD203B41FA5}">
                      <a16:colId xmlns:a16="http://schemas.microsoft.com/office/drawing/2014/main" val="3582427120"/>
                    </a:ext>
                  </a:extLst>
                </a:gridCol>
                <a:gridCol w="451830">
                  <a:extLst>
                    <a:ext uri="{9D8B030D-6E8A-4147-A177-3AD203B41FA5}">
                      <a16:colId xmlns:a16="http://schemas.microsoft.com/office/drawing/2014/main" val="1542789621"/>
                    </a:ext>
                  </a:extLst>
                </a:gridCol>
              </a:tblGrid>
              <a:tr h="3414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679229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426267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48041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60143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70829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153770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67973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15166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832387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Ж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441833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270124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3721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55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87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8789"/>
            <a:ext cx="9601200" cy="75985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самопроверки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Найди соответствие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15" t="17106" r="35944" b="19443"/>
          <a:stretch/>
        </p:blipFill>
        <p:spPr>
          <a:xfrm>
            <a:off x="1518677" y="1052001"/>
            <a:ext cx="1204175" cy="16318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99" y="985367"/>
            <a:ext cx="1079086" cy="1603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6270" t="23239" r="42554" b="8231"/>
          <a:stretch/>
        </p:blipFill>
        <p:spPr>
          <a:xfrm>
            <a:off x="9165161" y="734343"/>
            <a:ext cx="886729" cy="1620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6347" t="17208" r="42079" b="22228"/>
          <a:stretch/>
        </p:blipFill>
        <p:spPr>
          <a:xfrm>
            <a:off x="3814876" y="1175101"/>
            <a:ext cx="916598" cy="1453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8046" y="3713307"/>
            <a:ext cx="749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 РГН      Б-  Ф 1          Г-   РГД 5               Д- РГО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4406" y="2781837"/>
            <a:ext cx="798490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16806" y="2934237"/>
            <a:ext cx="798490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2736761"/>
            <a:ext cx="1062508" cy="8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18677" y="2736761"/>
            <a:ext cx="119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866" y="2736759"/>
            <a:ext cx="119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2749638"/>
            <a:ext cx="119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10217" y="2736760"/>
            <a:ext cx="119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75194"/>
              </p:ext>
            </p:extLst>
          </p:nvPr>
        </p:nvGraphicFramePr>
        <p:xfrm>
          <a:off x="9504609" y="3863661"/>
          <a:ext cx="1880316" cy="255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866">
                  <a:extLst>
                    <a:ext uri="{9D8B030D-6E8A-4147-A177-3AD203B41FA5}">
                      <a16:colId xmlns:a16="http://schemas.microsoft.com/office/drawing/2014/main" val="3582427120"/>
                    </a:ext>
                  </a:extLst>
                </a:gridCol>
                <a:gridCol w="883450">
                  <a:extLst>
                    <a:ext uri="{9D8B030D-6E8A-4147-A177-3AD203B41FA5}">
                      <a16:colId xmlns:a16="http://schemas.microsoft.com/office/drawing/2014/main" val="1542789621"/>
                    </a:ext>
                  </a:extLst>
                </a:gridCol>
              </a:tblGrid>
              <a:tr h="478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679229"/>
                  </a:ext>
                </a:extLst>
              </a:tr>
              <a:tr h="5179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426267"/>
                  </a:ext>
                </a:extLst>
              </a:tr>
              <a:tr h="5179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48041"/>
                  </a:ext>
                </a:extLst>
              </a:tr>
              <a:tr h="5179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60143"/>
                  </a:ext>
                </a:extLst>
              </a:tr>
              <a:tr h="5179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37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Цели и задачи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5798" y="268718"/>
            <a:ext cx="5466545" cy="5175251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владеть 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информацией о вооружении отделения и тактико-технических характеристиках стрелкового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оружия;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иметь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представление о 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классификации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стрелкового оружия и ручных гранат и о перспективах развития стрелкового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оружия;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сформировать активную жизненную позицию, умения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навыки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личного участия в обеспечении мер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безопасности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общества и государства;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выявлять и характеризовать существенные признаки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стрелкового оружия; </a:t>
            </a: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обобщать, анализировать и оценивать получаемую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информацию; </a:t>
            </a: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аргументировать свою точку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зрения. 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608" y="2856344"/>
            <a:ext cx="4687910" cy="30110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Цель: ознакомление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 основными видами стрелкового оружия Вооружённых Сил Российской 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5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Мотострелковое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отделение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52181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Мотострелковое отделение является минимальной тактической единицей сухопутных войск РФ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Организация мотострелкового отделения состоит из 6-10 бойцов, находящихся под командованием командира отделения. </a:t>
            </a: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мотострелковых отделений формируется мотострелковая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рота</a:t>
            </a: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Основным средством передвижения мотострелкового отделения являются БТР и БМП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2639444"/>
            <a:ext cx="5326380" cy="39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6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6823" y="209282"/>
            <a:ext cx="4417453" cy="120217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Вооружение мотострелкового отделения. 	</a:t>
            </a:r>
            <a:b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28068" y="115910"/>
            <a:ext cx="6387921" cy="67431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ПКМ- пулемёт Калашникова модернизированный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РПГ-7В –ручной противотанковый гранатомёт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СВД-снайперская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винтовка Драгунова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9088" t="42930" r="22949" b="26747"/>
          <a:stretch/>
        </p:blipFill>
        <p:spPr>
          <a:xfrm>
            <a:off x="221927" y="5056306"/>
            <a:ext cx="4833343" cy="147570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2923" y="1411451"/>
            <a:ext cx="4871353" cy="3400024"/>
          </a:xfrm>
        </p:spPr>
        <p:txBody>
          <a:bodyPr>
            <a:normAutofit lnSpcReduction="10000"/>
          </a:bodyPr>
          <a:lstStyle/>
          <a:p>
            <a:pPr algn="ctr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АКС-74-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автомат Калашникова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складной</a:t>
            </a:r>
          </a:p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Предназначен для уничтожения живой силы противника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5610" t="41681" r="16827" b="34551"/>
          <a:stretch/>
        </p:blipFill>
        <p:spPr>
          <a:xfrm>
            <a:off x="6288176" y="5497269"/>
            <a:ext cx="4253179" cy="9916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6065" t="39391" r="20804" b="33672"/>
          <a:stretch/>
        </p:blipFill>
        <p:spPr>
          <a:xfrm>
            <a:off x="6288176" y="3394463"/>
            <a:ext cx="4890111" cy="1178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3479" t="37456" r="18219" b="26628"/>
          <a:stretch/>
        </p:blipFill>
        <p:spPr>
          <a:xfrm>
            <a:off x="6610309" y="848836"/>
            <a:ext cx="3789379" cy="11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7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Ручные осколочные гранаты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756857" y="90152"/>
            <a:ext cx="5646849" cy="6767848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РГО</a:t>
            </a:r>
          </a:p>
          <a:p>
            <a:endParaRPr lang="ru-RU" dirty="0" smtClean="0"/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РГН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РГД-5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2"/>
          <a:srcRect l="37615" t="17106" r="35944" b="19443"/>
          <a:stretch/>
        </p:blipFill>
        <p:spPr>
          <a:xfrm>
            <a:off x="7130808" y="11604"/>
            <a:ext cx="1073921" cy="1455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6545" t="17474" r="40787" b="22957"/>
          <a:stretch/>
        </p:blipFill>
        <p:spPr>
          <a:xfrm>
            <a:off x="8724204" y="1253596"/>
            <a:ext cx="1080013" cy="16027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36270" t="23239" r="42554" b="8231"/>
          <a:stretch/>
        </p:blipFill>
        <p:spPr>
          <a:xfrm>
            <a:off x="7130808" y="2843684"/>
            <a:ext cx="886729" cy="16204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36347" t="17208" r="42079" b="22228"/>
          <a:stretch/>
        </p:blipFill>
        <p:spPr>
          <a:xfrm>
            <a:off x="7746430" y="5289150"/>
            <a:ext cx="916598" cy="1453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814320"/>
            <a:ext cx="4579620" cy="30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9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387" t="21435" r="40985" b="7966"/>
          <a:stretch/>
        </p:blipFill>
        <p:spPr>
          <a:xfrm>
            <a:off x="914399" y="2585509"/>
            <a:ext cx="4997004" cy="4272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462" t="21611" r="22892" b="6206"/>
          <a:stretch/>
        </p:blipFill>
        <p:spPr>
          <a:xfrm>
            <a:off x="5911403" y="2585509"/>
            <a:ext cx="6134016" cy="41228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399" y="0"/>
            <a:ext cx="112776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Тактико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 технические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характеристики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учных осколочных гранат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</a:rPr>
              <a:t>Ручные осколочные гранаты предназначены для поражения </a:t>
            </a:r>
            <a:r>
              <a:rPr lang="ru-RU" sz="2400" b="1" dirty="0">
                <a:latin typeface="Times New Roman" panose="02020603050405020304" pitchFamily="18" charset="0"/>
              </a:rPr>
              <a:t>осколками </a:t>
            </a: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</a:rPr>
              <a:t>живой силы противника в ближнем бою, в зависимости от радиуса разлёта осколков  они делятся на наступательные и оборонительные.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</a:rPr>
              <a:t>Основные части гранат: корпус, разрывной заряд, запал.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392" t="22015" r="14739" b="5853"/>
          <a:stretch/>
        </p:blipFill>
        <p:spPr>
          <a:xfrm>
            <a:off x="2086376" y="1830030"/>
            <a:ext cx="9118245" cy="50279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6068" y="0"/>
            <a:ext cx="109599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Основные части и механизмы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Тактико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технические характеристики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Автомат Калашникова АКС -74, АКСУ-74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Предназначен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уничтожения живой силы противника</a:t>
            </a:r>
          </a:p>
        </p:txBody>
      </p:sp>
    </p:spTree>
    <p:extLst>
      <p:ext uri="{BB962C8B-B14F-4D97-AF65-F5344CB8AC3E}">
        <p14:creationId xmlns:p14="http://schemas.microsoft.com/office/powerpoint/2010/main" val="48855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690" t="22138" r="19212" b="11312"/>
          <a:stretch/>
        </p:blipFill>
        <p:spPr>
          <a:xfrm>
            <a:off x="1326240" y="1182607"/>
            <a:ext cx="10434917" cy="56753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3341" y="246725"/>
            <a:ext cx="10380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Неполная разборка автомата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производится для его чистки, смазки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осмотра.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584" t="54048" r="19214" b="6558"/>
          <a:stretch/>
        </p:blipFill>
        <p:spPr>
          <a:xfrm>
            <a:off x="1133341" y="3073200"/>
            <a:ext cx="10202530" cy="33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1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697" t="21288" r="16926" b="5854"/>
          <a:stretch/>
        </p:blipFill>
        <p:spPr>
          <a:xfrm>
            <a:off x="1178417" y="1381638"/>
            <a:ext cx="9768626" cy="51465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2886" y="0"/>
            <a:ext cx="111015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Пулемёт Калашникова ПКМ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Мощное автоматическое оружие.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Предназначен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уничтожения живой силы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огневых средств противника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906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442</Words>
  <Application>Microsoft Office PowerPoint</Application>
  <PresentationFormat>Широкоэкранный</PresentationFormat>
  <Paragraphs>119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Franklin Gothic Book</vt:lpstr>
      <vt:lpstr>Times New Roman</vt:lpstr>
      <vt:lpstr>Crop</vt:lpstr>
      <vt:lpstr>Виды, назначение и  тактико-технические характеристики стрелкового оружия и ручных гранат Вооруженных Сил Российской Федерации  (огневая подготовка)</vt:lpstr>
      <vt:lpstr>Цели и задачи урока</vt:lpstr>
      <vt:lpstr>Мотострелковое отделение</vt:lpstr>
      <vt:lpstr> Вооружение мотострелкового отделения.   </vt:lpstr>
      <vt:lpstr> Ручные осколочные гранаты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</vt:lpstr>
      <vt:lpstr>Задание 2 для самопроверки: Найди соответствие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Shooting</cp:lastModifiedBy>
  <cp:revision>156</cp:revision>
  <dcterms:created xsi:type="dcterms:W3CDTF">2022-04-18T06:56:56Z</dcterms:created>
  <dcterms:modified xsi:type="dcterms:W3CDTF">2024-06-21T11:34:57Z</dcterms:modified>
</cp:coreProperties>
</file>