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6" r:id="rId3"/>
    <p:sldId id="307" r:id="rId4"/>
    <p:sldId id="321" r:id="rId5"/>
    <p:sldId id="319" r:id="rId6"/>
    <p:sldId id="322" r:id="rId7"/>
    <p:sldId id="262" r:id="rId8"/>
    <p:sldId id="316" r:id="rId9"/>
    <p:sldId id="301" r:id="rId10"/>
    <p:sldId id="315" r:id="rId11"/>
    <p:sldId id="313" r:id="rId12"/>
    <p:sldId id="31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99"/>
    <a:srgbClr val="FFFFFF"/>
    <a:srgbClr val="B2B2B2"/>
    <a:srgbClr val="C0C0C0"/>
    <a:srgbClr val="DDDDDD"/>
    <a:srgbClr val="0099CC"/>
    <a:srgbClr val="000000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102" d="100"/>
          <a:sy n="102" d="100"/>
        </p:scale>
        <p:origin x="10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6F556-8DB0-4F7D-8546-71630A38F4A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2E03A-922B-44A1-BE48-D3941358EB5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Биологические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913C9-CC8E-435F-A253-015FD470952F}" type="parTrans" cxnId="{8E10C2E9-17B5-492A-AA0A-A9F852709410}">
      <dgm:prSet/>
      <dgm:spPr/>
      <dgm:t>
        <a:bodyPr/>
        <a:lstStyle/>
        <a:p>
          <a:endParaRPr lang="ru-RU"/>
        </a:p>
      </dgm:t>
    </dgm:pt>
    <dgm:pt modelId="{56794688-D8A3-410B-B91A-C0308844CB8B}" type="sibTrans" cxnId="{8E10C2E9-17B5-492A-AA0A-A9F852709410}">
      <dgm:prSet/>
      <dgm:spPr/>
      <dgm:t>
        <a:bodyPr/>
        <a:lstStyle/>
        <a:p>
          <a:endParaRPr lang="ru-RU"/>
        </a:p>
      </dgm:t>
    </dgm:pt>
    <dgm:pt modelId="{CB149DEB-6C50-400E-AD73-D6AA0400C89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патология беременности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8B976-1E04-4976-8F09-65E0ACDB0929}" type="parTrans" cxnId="{A310EBAE-32A8-49E7-8A8F-8AEFDF60BCD4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1DE123D0-8CB1-487F-B485-264E1379CE00}" type="sibTrans" cxnId="{A310EBAE-32A8-49E7-8A8F-8AEFDF60BCD4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4DD5B0E2-7D09-4A3F-950C-96A22B45B6F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недоношенность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519A6-B050-4B86-8DFE-379E193D69C8}" type="parTrans" cxnId="{DBB68E17-2054-45F6-BC2F-E6DE235E8F87}">
      <dgm:prSet/>
      <dgm:spPr/>
      <dgm:t>
        <a:bodyPr/>
        <a:lstStyle/>
        <a:p>
          <a:endParaRPr lang="ru-RU"/>
        </a:p>
      </dgm:t>
    </dgm:pt>
    <dgm:pt modelId="{B2F4F855-A9EA-4833-84AC-1FC15AB696E4}" type="sibTrans" cxnId="{DBB68E17-2054-45F6-BC2F-E6DE235E8F87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6A73B56B-068B-4AF6-B255-62262A20C57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346A1-57FC-4E2B-A196-DE6051B56312}" type="parTrans" cxnId="{980A6FBA-BDE0-40AB-BDEC-3DA4E0A9F3C2}">
      <dgm:prSet/>
      <dgm:spPr/>
      <dgm:t>
        <a:bodyPr/>
        <a:lstStyle/>
        <a:p>
          <a:endParaRPr lang="ru-RU"/>
        </a:p>
      </dgm:t>
    </dgm:pt>
    <dgm:pt modelId="{4BD60F8C-719B-42C9-BB81-516FEDDD2671}" type="sibTrans" cxnId="{980A6FBA-BDE0-40AB-BDEC-3DA4E0A9F3C2}">
      <dgm:prSet/>
      <dgm:spPr/>
      <dgm:t>
        <a:bodyPr/>
        <a:lstStyle/>
        <a:p>
          <a:endParaRPr lang="ru-RU"/>
        </a:p>
      </dgm:t>
    </dgm:pt>
    <dgm:pt modelId="{8D70E0AB-136D-4BA3-BC51-EE6A45AB4BD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длительное ограничение жизнедеятельности ребенка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A9971-2993-4063-BE2A-A8EAB4446827}" type="parTrans" cxnId="{4C96CB24-F172-4A88-B17C-A4C548913E92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04523FEB-77D5-4C2F-BF57-E1DF350040ED}" type="sibTrans" cxnId="{4C96CB24-F172-4A88-B17C-A4C548913E92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3C21AA68-9F82-4D00-A901-1337B9EEF93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неблагоприятные условия воспитания, частые психотравмирующие ситуации в жизни ребенка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B04F58-FA6A-4C3B-A63D-8C6DE96C7852}" type="parTrans" cxnId="{67E8B77D-2489-4716-9C64-16D84BF88CEE}">
      <dgm:prSet/>
      <dgm:spPr/>
      <dgm:t>
        <a:bodyPr/>
        <a:lstStyle/>
        <a:p>
          <a:endParaRPr lang="ru-RU"/>
        </a:p>
      </dgm:t>
    </dgm:pt>
    <dgm:pt modelId="{B297539C-E584-4875-B846-D9FFB09892CB}" type="sibTrans" cxnId="{67E8B77D-2489-4716-9C64-16D84BF88CEE}">
      <dgm:prSet/>
      <dgm:spPr/>
      <dgm:t>
        <a:bodyPr/>
        <a:lstStyle/>
        <a:p>
          <a:endParaRPr lang="ru-RU"/>
        </a:p>
      </dgm:t>
    </dgm:pt>
    <dgm:pt modelId="{DC7E3DD4-FCCA-4C69-8036-6B0A93C31C0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асфиксия и травмы при родах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4D216-9869-4ADC-A0B8-D4CAD91604FF}" type="parTrans" cxnId="{108838A2-D53B-424F-A494-B50578D7752E}">
      <dgm:prSet/>
      <dgm:spPr/>
      <dgm:t>
        <a:bodyPr/>
        <a:lstStyle/>
        <a:p>
          <a:endParaRPr lang="ru-RU"/>
        </a:p>
      </dgm:t>
    </dgm:pt>
    <dgm:pt modelId="{1FBBB368-8C4D-4E69-BFB1-F919AE0D3640}" type="sibTrans" cxnId="{108838A2-D53B-424F-A494-B50578D7752E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19F49853-3B1B-46F2-8212-6AEA3C000B9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заболевания инфекционного, токсического и травматического характера на ранних этапах развития ребенка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A75BA1-4BFF-44BD-AFF7-525192F443C3}" type="parTrans" cxnId="{46C4A7EB-2667-48C8-AE9E-38E7E552B4F5}">
      <dgm:prSet/>
      <dgm:spPr/>
      <dgm:t>
        <a:bodyPr/>
        <a:lstStyle/>
        <a:p>
          <a:endParaRPr lang="ru-RU"/>
        </a:p>
      </dgm:t>
    </dgm:pt>
    <dgm:pt modelId="{79BB2C95-E833-4434-885F-E59516D18081}" type="sibTrans" cxnId="{46C4A7EB-2667-48C8-AE9E-38E7E552B4F5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6780E22A-0338-4D71-96DC-D898404E155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генетическая обусловленность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9D981-9551-417C-9AC1-C45FF8BC0B35}" type="parTrans" cxnId="{3E3A8B78-1B1C-46FF-A179-4C077D261728}">
      <dgm:prSet/>
      <dgm:spPr/>
      <dgm:t>
        <a:bodyPr/>
        <a:lstStyle/>
        <a:p>
          <a:endParaRPr lang="ru-RU"/>
        </a:p>
      </dgm:t>
    </dgm:pt>
    <dgm:pt modelId="{B73D867E-FE2A-4766-B60B-F9E67027A436}" type="sibTrans" cxnId="{3E3A8B78-1B1C-46FF-A179-4C077D261728}">
      <dgm:prSet/>
      <dgm:spPr/>
      <dgm:t>
        <a:bodyPr/>
        <a:lstStyle/>
        <a:p>
          <a:endParaRPr lang="ru-RU"/>
        </a:p>
      </dgm:t>
    </dgm:pt>
    <dgm:pt modelId="{B0C24EF0-B852-478E-BBBB-70E04839355E}" type="pres">
      <dgm:prSet presAssocID="{1FA6F556-8DB0-4F7D-8546-71630A38F4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DE386-AA69-4CE8-8DE9-157EB65AE975}" type="pres">
      <dgm:prSet presAssocID="{DD12E03A-922B-44A1-BE48-D3941358EB53}" presName="vertFlow" presStyleCnt="0"/>
      <dgm:spPr/>
    </dgm:pt>
    <dgm:pt modelId="{017A4921-C932-4613-AD93-93A43D2DC405}" type="pres">
      <dgm:prSet presAssocID="{DD12E03A-922B-44A1-BE48-D3941358EB53}" presName="header" presStyleLbl="node1" presStyleIdx="0" presStyleCnt="2"/>
      <dgm:spPr/>
      <dgm:t>
        <a:bodyPr/>
        <a:lstStyle/>
        <a:p>
          <a:endParaRPr lang="ru-RU"/>
        </a:p>
      </dgm:t>
    </dgm:pt>
    <dgm:pt modelId="{BCECEC09-FF06-4849-B0A1-675B2EDBC120}" type="pres">
      <dgm:prSet presAssocID="{D8C8B976-1E04-4976-8F09-65E0ACDB0929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B17B762-100B-4889-A8E8-393E00B1B1D6}" type="pres">
      <dgm:prSet presAssocID="{CB149DEB-6C50-400E-AD73-D6AA0400C89F}" presName="child" presStyleLbl="alignAccFollowNode1" presStyleIdx="0" presStyleCnt="7" custScaleX="146597" custLinFactNeighborX="-2851" custLinFactNeighborY="-54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56C18-FA50-4086-98B1-283FFB647757}" type="pres">
      <dgm:prSet presAssocID="{1DE123D0-8CB1-487F-B485-264E1379CE00}" presName="sibTrans" presStyleLbl="sibTrans2D1" presStyleIdx="1" presStyleCnt="7"/>
      <dgm:spPr/>
      <dgm:t>
        <a:bodyPr/>
        <a:lstStyle/>
        <a:p>
          <a:endParaRPr lang="ru-RU"/>
        </a:p>
      </dgm:t>
    </dgm:pt>
    <dgm:pt modelId="{5A5C58E5-8F20-4091-9149-B32CD0102AAB}" type="pres">
      <dgm:prSet presAssocID="{4DD5B0E2-7D09-4A3F-950C-96A22B45B6FA}" presName="child" presStyleLbl="alignAccFollowNode1" presStyleIdx="1" presStyleCnt="7" custScaleX="146597" custLinFactNeighborX="-2851" custLinFactNeighborY="-83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BD824-9643-47A9-91E6-D554717F04BC}" type="pres">
      <dgm:prSet presAssocID="{B2F4F855-A9EA-4833-84AC-1FC15AB696E4}" presName="sibTrans" presStyleLbl="sibTrans2D1" presStyleIdx="2" presStyleCnt="7"/>
      <dgm:spPr/>
      <dgm:t>
        <a:bodyPr/>
        <a:lstStyle/>
        <a:p>
          <a:endParaRPr lang="ru-RU"/>
        </a:p>
      </dgm:t>
    </dgm:pt>
    <dgm:pt modelId="{6CD902AD-0439-4846-9448-6E3B7A629816}" type="pres">
      <dgm:prSet presAssocID="{DC7E3DD4-FCCA-4C69-8036-6B0A93C31C07}" presName="child" presStyleLbl="alignAccFollowNode1" presStyleIdx="2" presStyleCnt="7" custScaleX="146597" custLinFactY="-4833" custLinFactNeighborX="-28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EB8EF-E171-4409-B37F-DB535E5BE107}" type="pres">
      <dgm:prSet presAssocID="{1FBBB368-8C4D-4E69-BFB1-F919AE0D3640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CC99D3D-AD3E-46AF-BF72-37B22E7DFE52}" type="pres">
      <dgm:prSet presAssocID="{19F49853-3B1B-46F2-8212-6AEA3C000B91}" presName="child" presStyleLbl="alignAccFollowNode1" presStyleIdx="3" presStyleCnt="7" custScaleX="184155" custScaleY="239073" custLinFactY="-15295" custLinFactNeighborX="-13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7BA2E-C59B-4E2B-9545-98BA1B6E9548}" type="pres">
      <dgm:prSet presAssocID="{79BB2C95-E833-4434-885F-E59516D18081}" presName="sibTrans" presStyleLbl="sibTrans2D1" presStyleIdx="4" presStyleCnt="7"/>
      <dgm:spPr/>
      <dgm:t>
        <a:bodyPr/>
        <a:lstStyle/>
        <a:p>
          <a:endParaRPr lang="ru-RU"/>
        </a:p>
      </dgm:t>
    </dgm:pt>
    <dgm:pt modelId="{81660C41-A2CF-4447-91D5-8DC2B1D4B1FD}" type="pres">
      <dgm:prSet presAssocID="{6780E22A-0338-4D71-96DC-D898404E155C}" presName="child" presStyleLbl="alignAccFollowNode1" presStyleIdx="4" presStyleCnt="7" custScaleX="146597" custLinFactY="-12616" custLinFactNeighborX="6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3183F-3CE2-428E-8692-6F3C130E2198}" type="pres">
      <dgm:prSet presAssocID="{DD12E03A-922B-44A1-BE48-D3941358EB53}" presName="hSp" presStyleCnt="0"/>
      <dgm:spPr/>
    </dgm:pt>
    <dgm:pt modelId="{C52B0FD8-7E8D-44B3-A133-E349C08EBFD1}" type="pres">
      <dgm:prSet presAssocID="{6A73B56B-068B-4AF6-B255-62262A20C575}" presName="vertFlow" presStyleCnt="0"/>
      <dgm:spPr/>
    </dgm:pt>
    <dgm:pt modelId="{6A463A03-3BEA-4535-B45E-4AD69FC13F19}" type="pres">
      <dgm:prSet presAssocID="{6A73B56B-068B-4AF6-B255-62262A20C575}" presName="header" presStyleLbl="node1" presStyleIdx="1" presStyleCnt="2"/>
      <dgm:spPr/>
      <dgm:t>
        <a:bodyPr/>
        <a:lstStyle/>
        <a:p>
          <a:endParaRPr lang="ru-RU"/>
        </a:p>
      </dgm:t>
    </dgm:pt>
    <dgm:pt modelId="{D43AD038-1555-4359-8498-A6098EA5371A}" type="pres">
      <dgm:prSet presAssocID="{155A9971-2993-4063-BE2A-A8EAB4446827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F0F974A-8D0A-44CC-849B-A668F21B6F4F}" type="pres">
      <dgm:prSet presAssocID="{8D70E0AB-136D-4BA3-BC51-EE6A45AB4BDF}" presName="child" presStyleLbl="alignAccFollowNode1" presStyleIdx="5" presStyleCnt="7" custScaleX="145046" custScaleY="222835" custLinFactNeighborX="1121" custLinFactNeighborY="-14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66B7E-40EB-4DF5-A058-374111E183B6}" type="pres">
      <dgm:prSet presAssocID="{04523FEB-77D5-4C2F-BF57-E1DF350040ED}" presName="sibTrans" presStyleLbl="sibTrans2D1" presStyleIdx="6" presStyleCnt="7" custLinFactX="200000" custLinFactNeighborX="241321" custLinFactNeighborY="-3971"/>
      <dgm:spPr/>
      <dgm:t>
        <a:bodyPr/>
        <a:lstStyle/>
        <a:p>
          <a:endParaRPr lang="ru-RU"/>
        </a:p>
      </dgm:t>
    </dgm:pt>
    <dgm:pt modelId="{CD08B3D0-9B40-4E5D-8321-C683983FAD21}" type="pres">
      <dgm:prSet presAssocID="{3C21AA68-9F82-4D00-A901-1337B9EEF939}" presName="child" presStyleLbl="alignAccFollowNode1" presStyleIdx="6" presStyleCnt="7" custScaleX="143433" custScaleY="351238" custLinFactNeighborX="6959" custLinFactNeighborY="77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3A8B78-1B1C-46FF-A179-4C077D261728}" srcId="{DD12E03A-922B-44A1-BE48-D3941358EB53}" destId="{6780E22A-0338-4D71-96DC-D898404E155C}" srcOrd="4" destOrd="0" parTransId="{0209D981-9551-417C-9AC1-C45FF8BC0B35}" sibTransId="{B73D867E-FE2A-4766-B60B-F9E67027A436}"/>
    <dgm:cxn modelId="{642C56EC-6CE4-417A-94CB-AE2BB815A506}" type="presOf" srcId="{3C21AA68-9F82-4D00-A901-1337B9EEF939}" destId="{CD08B3D0-9B40-4E5D-8321-C683983FAD21}" srcOrd="0" destOrd="0" presId="urn:microsoft.com/office/officeart/2005/8/layout/lProcess1"/>
    <dgm:cxn modelId="{D24D326D-1603-428E-83BC-69195BB3F2BE}" type="presOf" srcId="{1FBBB368-8C4D-4E69-BFB1-F919AE0D3640}" destId="{760EB8EF-E171-4409-B37F-DB535E5BE107}" srcOrd="0" destOrd="0" presId="urn:microsoft.com/office/officeart/2005/8/layout/lProcess1"/>
    <dgm:cxn modelId="{108838A2-D53B-424F-A494-B50578D7752E}" srcId="{DD12E03A-922B-44A1-BE48-D3941358EB53}" destId="{DC7E3DD4-FCCA-4C69-8036-6B0A93C31C07}" srcOrd="2" destOrd="0" parTransId="{C384D216-9869-4ADC-A0B8-D4CAD91604FF}" sibTransId="{1FBBB368-8C4D-4E69-BFB1-F919AE0D3640}"/>
    <dgm:cxn modelId="{72050204-0A9D-4962-96D0-473631880384}" type="presOf" srcId="{1DE123D0-8CB1-487F-B485-264E1379CE00}" destId="{62456C18-FA50-4086-98B1-283FFB647757}" srcOrd="0" destOrd="0" presId="urn:microsoft.com/office/officeart/2005/8/layout/lProcess1"/>
    <dgm:cxn modelId="{4C96CB24-F172-4A88-B17C-A4C548913E92}" srcId="{6A73B56B-068B-4AF6-B255-62262A20C575}" destId="{8D70E0AB-136D-4BA3-BC51-EE6A45AB4BDF}" srcOrd="0" destOrd="0" parTransId="{155A9971-2993-4063-BE2A-A8EAB4446827}" sibTransId="{04523FEB-77D5-4C2F-BF57-E1DF350040ED}"/>
    <dgm:cxn modelId="{885E3555-2A43-4CC9-8E8E-2EE398F5A1A3}" type="presOf" srcId="{4DD5B0E2-7D09-4A3F-950C-96A22B45B6FA}" destId="{5A5C58E5-8F20-4091-9149-B32CD0102AAB}" srcOrd="0" destOrd="0" presId="urn:microsoft.com/office/officeart/2005/8/layout/lProcess1"/>
    <dgm:cxn modelId="{DBB68E17-2054-45F6-BC2F-E6DE235E8F87}" srcId="{DD12E03A-922B-44A1-BE48-D3941358EB53}" destId="{4DD5B0E2-7D09-4A3F-950C-96A22B45B6FA}" srcOrd="1" destOrd="0" parTransId="{459519A6-B050-4B86-8DFE-379E193D69C8}" sibTransId="{B2F4F855-A9EA-4833-84AC-1FC15AB696E4}"/>
    <dgm:cxn modelId="{0DD7BC9B-2F4A-4096-8982-7983F99766B4}" type="presOf" srcId="{155A9971-2993-4063-BE2A-A8EAB4446827}" destId="{D43AD038-1555-4359-8498-A6098EA5371A}" srcOrd="0" destOrd="0" presId="urn:microsoft.com/office/officeart/2005/8/layout/lProcess1"/>
    <dgm:cxn modelId="{01DEB03C-D525-4758-912E-3B02CF34A5BE}" type="presOf" srcId="{8D70E0AB-136D-4BA3-BC51-EE6A45AB4BDF}" destId="{5F0F974A-8D0A-44CC-849B-A668F21B6F4F}" srcOrd="0" destOrd="0" presId="urn:microsoft.com/office/officeart/2005/8/layout/lProcess1"/>
    <dgm:cxn modelId="{D6528FAD-924D-4BAD-9128-AAE3FC639D3F}" type="presOf" srcId="{CB149DEB-6C50-400E-AD73-D6AA0400C89F}" destId="{8B17B762-100B-4889-A8E8-393E00B1B1D6}" srcOrd="0" destOrd="0" presId="urn:microsoft.com/office/officeart/2005/8/layout/lProcess1"/>
    <dgm:cxn modelId="{46C4A7EB-2667-48C8-AE9E-38E7E552B4F5}" srcId="{DD12E03A-922B-44A1-BE48-D3941358EB53}" destId="{19F49853-3B1B-46F2-8212-6AEA3C000B91}" srcOrd="3" destOrd="0" parTransId="{F4A75BA1-4BFF-44BD-AFF7-525192F443C3}" sibTransId="{79BB2C95-E833-4434-885F-E59516D18081}"/>
    <dgm:cxn modelId="{B5055AF2-256B-4631-BF9C-A3E5BE264878}" type="presOf" srcId="{04523FEB-77D5-4C2F-BF57-E1DF350040ED}" destId="{C3F66B7E-40EB-4DF5-A058-374111E183B6}" srcOrd="0" destOrd="0" presId="urn:microsoft.com/office/officeart/2005/8/layout/lProcess1"/>
    <dgm:cxn modelId="{67E8B77D-2489-4716-9C64-16D84BF88CEE}" srcId="{6A73B56B-068B-4AF6-B255-62262A20C575}" destId="{3C21AA68-9F82-4D00-A901-1337B9EEF939}" srcOrd="1" destOrd="0" parTransId="{0DB04F58-FA6A-4C3B-A63D-8C6DE96C7852}" sibTransId="{B297539C-E584-4875-B846-D9FFB09892CB}"/>
    <dgm:cxn modelId="{33BC0EA7-9BB6-4F40-AC53-AC5E959A7815}" type="presOf" srcId="{D8C8B976-1E04-4976-8F09-65E0ACDB0929}" destId="{BCECEC09-FF06-4849-B0A1-675B2EDBC120}" srcOrd="0" destOrd="0" presId="urn:microsoft.com/office/officeart/2005/8/layout/lProcess1"/>
    <dgm:cxn modelId="{D26717C9-682F-4A99-8D70-19FF258A5DB1}" type="presOf" srcId="{1FA6F556-8DB0-4F7D-8546-71630A38F4AA}" destId="{B0C24EF0-B852-478E-BBBB-70E04839355E}" srcOrd="0" destOrd="0" presId="urn:microsoft.com/office/officeart/2005/8/layout/lProcess1"/>
    <dgm:cxn modelId="{8E10C2E9-17B5-492A-AA0A-A9F852709410}" srcId="{1FA6F556-8DB0-4F7D-8546-71630A38F4AA}" destId="{DD12E03A-922B-44A1-BE48-D3941358EB53}" srcOrd="0" destOrd="0" parTransId="{77D913C9-CC8E-435F-A253-015FD470952F}" sibTransId="{56794688-D8A3-410B-B91A-C0308844CB8B}"/>
    <dgm:cxn modelId="{D2AF4B53-AA6B-4F1A-8F0A-214AB35BB404}" type="presOf" srcId="{19F49853-3B1B-46F2-8212-6AEA3C000B91}" destId="{6CC99D3D-AD3E-46AF-BF72-37B22E7DFE52}" srcOrd="0" destOrd="0" presId="urn:microsoft.com/office/officeart/2005/8/layout/lProcess1"/>
    <dgm:cxn modelId="{471349DB-DBC8-4AF3-B8D8-B2B207E48B76}" type="presOf" srcId="{6780E22A-0338-4D71-96DC-D898404E155C}" destId="{81660C41-A2CF-4447-91D5-8DC2B1D4B1FD}" srcOrd="0" destOrd="0" presId="urn:microsoft.com/office/officeart/2005/8/layout/lProcess1"/>
    <dgm:cxn modelId="{425FD905-4367-4E95-BF5C-533A5BF07997}" type="presOf" srcId="{6A73B56B-068B-4AF6-B255-62262A20C575}" destId="{6A463A03-3BEA-4535-B45E-4AD69FC13F19}" srcOrd="0" destOrd="0" presId="urn:microsoft.com/office/officeart/2005/8/layout/lProcess1"/>
    <dgm:cxn modelId="{F5E900C0-82F6-47F1-AAEF-0012190C5E70}" type="presOf" srcId="{DC7E3DD4-FCCA-4C69-8036-6B0A93C31C07}" destId="{6CD902AD-0439-4846-9448-6E3B7A629816}" srcOrd="0" destOrd="0" presId="urn:microsoft.com/office/officeart/2005/8/layout/lProcess1"/>
    <dgm:cxn modelId="{22D9ED5C-00FC-49D7-9691-7E1F7D1E4248}" type="presOf" srcId="{DD12E03A-922B-44A1-BE48-D3941358EB53}" destId="{017A4921-C932-4613-AD93-93A43D2DC405}" srcOrd="0" destOrd="0" presId="urn:microsoft.com/office/officeart/2005/8/layout/lProcess1"/>
    <dgm:cxn modelId="{980A6FBA-BDE0-40AB-BDEC-3DA4E0A9F3C2}" srcId="{1FA6F556-8DB0-4F7D-8546-71630A38F4AA}" destId="{6A73B56B-068B-4AF6-B255-62262A20C575}" srcOrd="1" destOrd="0" parTransId="{7B9346A1-57FC-4E2B-A196-DE6051B56312}" sibTransId="{4BD60F8C-719B-42C9-BB81-516FEDDD2671}"/>
    <dgm:cxn modelId="{A310EBAE-32A8-49E7-8A8F-8AEFDF60BCD4}" srcId="{DD12E03A-922B-44A1-BE48-D3941358EB53}" destId="{CB149DEB-6C50-400E-AD73-D6AA0400C89F}" srcOrd="0" destOrd="0" parTransId="{D8C8B976-1E04-4976-8F09-65E0ACDB0929}" sibTransId="{1DE123D0-8CB1-487F-B485-264E1379CE00}"/>
    <dgm:cxn modelId="{3DC2DB2F-2056-49E6-8D45-DC548DB6D321}" type="presOf" srcId="{B2F4F855-A9EA-4833-84AC-1FC15AB696E4}" destId="{21BBD824-9643-47A9-91E6-D554717F04BC}" srcOrd="0" destOrd="0" presId="urn:microsoft.com/office/officeart/2005/8/layout/lProcess1"/>
    <dgm:cxn modelId="{E0C7FAFC-3B66-4345-8ACB-3C08D52CE35C}" type="presOf" srcId="{79BB2C95-E833-4434-885F-E59516D18081}" destId="{9FA7BA2E-C59B-4E2B-9545-98BA1B6E9548}" srcOrd="0" destOrd="0" presId="urn:microsoft.com/office/officeart/2005/8/layout/lProcess1"/>
    <dgm:cxn modelId="{75F3BC09-4EC0-4CA5-B4AF-FAE179713E8E}" type="presParOf" srcId="{B0C24EF0-B852-478E-BBBB-70E04839355E}" destId="{954DE386-AA69-4CE8-8DE9-157EB65AE975}" srcOrd="0" destOrd="0" presId="urn:microsoft.com/office/officeart/2005/8/layout/lProcess1"/>
    <dgm:cxn modelId="{2546B776-859C-4B79-9E26-948F8251CFB4}" type="presParOf" srcId="{954DE386-AA69-4CE8-8DE9-157EB65AE975}" destId="{017A4921-C932-4613-AD93-93A43D2DC405}" srcOrd="0" destOrd="0" presId="urn:microsoft.com/office/officeart/2005/8/layout/lProcess1"/>
    <dgm:cxn modelId="{4D7ACEFF-BA7C-414A-988B-DF1E8D392615}" type="presParOf" srcId="{954DE386-AA69-4CE8-8DE9-157EB65AE975}" destId="{BCECEC09-FF06-4849-B0A1-675B2EDBC120}" srcOrd="1" destOrd="0" presId="urn:microsoft.com/office/officeart/2005/8/layout/lProcess1"/>
    <dgm:cxn modelId="{45BC48F6-6755-44F7-B6AC-922D5E258083}" type="presParOf" srcId="{954DE386-AA69-4CE8-8DE9-157EB65AE975}" destId="{8B17B762-100B-4889-A8E8-393E00B1B1D6}" srcOrd="2" destOrd="0" presId="urn:microsoft.com/office/officeart/2005/8/layout/lProcess1"/>
    <dgm:cxn modelId="{54D3059C-1DA1-4E09-B2FF-1F90D99F4245}" type="presParOf" srcId="{954DE386-AA69-4CE8-8DE9-157EB65AE975}" destId="{62456C18-FA50-4086-98B1-283FFB647757}" srcOrd="3" destOrd="0" presId="urn:microsoft.com/office/officeart/2005/8/layout/lProcess1"/>
    <dgm:cxn modelId="{BBAD2122-E2DE-42AC-8380-44FE550209B2}" type="presParOf" srcId="{954DE386-AA69-4CE8-8DE9-157EB65AE975}" destId="{5A5C58E5-8F20-4091-9149-B32CD0102AAB}" srcOrd="4" destOrd="0" presId="urn:microsoft.com/office/officeart/2005/8/layout/lProcess1"/>
    <dgm:cxn modelId="{EB8A7B5B-4901-4B71-B841-83CD3D6B2F22}" type="presParOf" srcId="{954DE386-AA69-4CE8-8DE9-157EB65AE975}" destId="{21BBD824-9643-47A9-91E6-D554717F04BC}" srcOrd="5" destOrd="0" presId="urn:microsoft.com/office/officeart/2005/8/layout/lProcess1"/>
    <dgm:cxn modelId="{327B42A7-816F-4F5C-A559-8B117F8A39B9}" type="presParOf" srcId="{954DE386-AA69-4CE8-8DE9-157EB65AE975}" destId="{6CD902AD-0439-4846-9448-6E3B7A629816}" srcOrd="6" destOrd="0" presId="urn:microsoft.com/office/officeart/2005/8/layout/lProcess1"/>
    <dgm:cxn modelId="{36FBD255-9CEE-4EC1-B734-49224832C8A6}" type="presParOf" srcId="{954DE386-AA69-4CE8-8DE9-157EB65AE975}" destId="{760EB8EF-E171-4409-B37F-DB535E5BE107}" srcOrd="7" destOrd="0" presId="urn:microsoft.com/office/officeart/2005/8/layout/lProcess1"/>
    <dgm:cxn modelId="{3D514A14-087D-4AE9-AA2F-45E8C03815B7}" type="presParOf" srcId="{954DE386-AA69-4CE8-8DE9-157EB65AE975}" destId="{6CC99D3D-AD3E-46AF-BF72-37B22E7DFE52}" srcOrd="8" destOrd="0" presId="urn:microsoft.com/office/officeart/2005/8/layout/lProcess1"/>
    <dgm:cxn modelId="{86AC6467-3F45-4CE0-A287-FE0A8079C3C7}" type="presParOf" srcId="{954DE386-AA69-4CE8-8DE9-157EB65AE975}" destId="{9FA7BA2E-C59B-4E2B-9545-98BA1B6E9548}" srcOrd="9" destOrd="0" presId="urn:microsoft.com/office/officeart/2005/8/layout/lProcess1"/>
    <dgm:cxn modelId="{118E839F-C6AA-4997-8E35-3C7721A6AE3E}" type="presParOf" srcId="{954DE386-AA69-4CE8-8DE9-157EB65AE975}" destId="{81660C41-A2CF-4447-91D5-8DC2B1D4B1FD}" srcOrd="10" destOrd="0" presId="urn:microsoft.com/office/officeart/2005/8/layout/lProcess1"/>
    <dgm:cxn modelId="{640FD438-3E36-48FD-93F6-A4E992D0E4AC}" type="presParOf" srcId="{B0C24EF0-B852-478E-BBBB-70E04839355E}" destId="{9963183F-3CE2-428E-8692-6F3C130E2198}" srcOrd="1" destOrd="0" presId="urn:microsoft.com/office/officeart/2005/8/layout/lProcess1"/>
    <dgm:cxn modelId="{488ACF4A-9010-4CA2-80B9-D09D46F0BF3D}" type="presParOf" srcId="{B0C24EF0-B852-478E-BBBB-70E04839355E}" destId="{C52B0FD8-7E8D-44B3-A133-E349C08EBFD1}" srcOrd="2" destOrd="0" presId="urn:microsoft.com/office/officeart/2005/8/layout/lProcess1"/>
    <dgm:cxn modelId="{1BCB740D-9B1C-464B-A708-D6FDABE9FE65}" type="presParOf" srcId="{C52B0FD8-7E8D-44B3-A133-E349C08EBFD1}" destId="{6A463A03-3BEA-4535-B45E-4AD69FC13F19}" srcOrd="0" destOrd="0" presId="urn:microsoft.com/office/officeart/2005/8/layout/lProcess1"/>
    <dgm:cxn modelId="{BFDE53F4-2D40-408B-8F96-A9D8DF0DD233}" type="presParOf" srcId="{C52B0FD8-7E8D-44B3-A133-E349C08EBFD1}" destId="{D43AD038-1555-4359-8498-A6098EA5371A}" srcOrd="1" destOrd="0" presId="urn:microsoft.com/office/officeart/2005/8/layout/lProcess1"/>
    <dgm:cxn modelId="{6FFC28CB-A330-4262-9FA5-C65904CD175A}" type="presParOf" srcId="{C52B0FD8-7E8D-44B3-A133-E349C08EBFD1}" destId="{5F0F974A-8D0A-44CC-849B-A668F21B6F4F}" srcOrd="2" destOrd="0" presId="urn:microsoft.com/office/officeart/2005/8/layout/lProcess1"/>
    <dgm:cxn modelId="{870433CA-85A8-4B9D-8AEA-051E7180DC0F}" type="presParOf" srcId="{C52B0FD8-7E8D-44B3-A133-E349C08EBFD1}" destId="{C3F66B7E-40EB-4DF5-A058-374111E183B6}" srcOrd="3" destOrd="0" presId="urn:microsoft.com/office/officeart/2005/8/layout/lProcess1"/>
    <dgm:cxn modelId="{D3976F24-2E04-4EAB-AC7A-16A99F5B94BA}" type="presParOf" srcId="{C52B0FD8-7E8D-44B3-A133-E349C08EBFD1}" destId="{CD08B3D0-9B40-4E5D-8321-C683983FAD2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A4921-C932-4613-AD93-93A43D2DC405}">
      <dsp:nvSpPr>
        <dsp:cNvPr id="0" name=""/>
        <dsp:cNvSpPr/>
      </dsp:nvSpPr>
      <dsp:spPr>
        <a:xfrm>
          <a:off x="1418753" y="553"/>
          <a:ext cx="2081519" cy="52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Биологические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3994" y="15794"/>
        <a:ext cx="2051037" cy="489897"/>
      </dsp:txXfrm>
    </dsp:sp>
    <dsp:sp modelId="{BCECEC09-FF06-4849-B0A1-675B2EDBC120}">
      <dsp:nvSpPr>
        <dsp:cNvPr id="0" name=""/>
        <dsp:cNvSpPr/>
      </dsp:nvSpPr>
      <dsp:spPr>
        <a:xfrm rot="5736622">
          <a:off x="2408807" y="517265"/>
          <a:ext cx="42067" cy="91066"/>
        </a:xfrm>
        <a:prstGeom prst="rightArrow">
          <a:avLst>
            <a:gd name="adj1" fmla="val 667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7B762-100B-4889-A8E8-393E00B1B1D6}">
      <dsp:nvSpPr>
        <dsp:cNvPr id="0" name=""/>
        <dsp:cNvSpPr/>
      </dsp:nvSpPr>
      <dsp:spPr>
        <a:xfrm>
          <a:off x="874447" y="604665"/>
          <a:ext cx="3051444" cy="5203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патология беременности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688" y="619906"/>
        <a:ext cx="3020962" cy="489897"/>
      </dsp:txXfrm>
    </dsp:sp>
    <dsp:sp modelId="{62456C18-FA50-4086-98B1-283FFB647757}">
      <dsp:nvSpPr>
        <dsp:cNvPr id="0" name=""/>
        <dsp:cNvSpPr/>
      </dsp:nvSpPr>
      <dsp:spPr>
        <a:xfrm rot="5400000">
          <a:off x="2381856" y="1143357"/>
          <a:ext cx="36625" cy="91066"/>
        </a:xfrm>
        <a:prstGeom prst="rightArrow">
          <a:avLst>
            <a:gd name="adj1" fmla="val 667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C58E5-8F20-4091-9149-B32CD0102AAB}">
      <dsp:nvSpPr>
        <dsp:cNvPr id="0" name=""/>
        <dsp:cNvSpPr/>
      </dsp:nvSpPr>
      <dsp:spPr>
        <a:xfrm>
          <a:off x="874447" y="1252736"/>
          <a:ext cx="3051444" cy="5203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недоношенность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688" y="1267977"/>
        <a:ext cx="3020962" cy="489897"/>
      </dsp:txXfrm>
    </dsp:sp>
    <dsp:sp modelId="{21BBD824-9643-47A9-91E6-D554717F04BC}">
      <dsp:nvSpPr>
        <dsp:cNvPr id="0" name=""/>
        <dsp:cNvSpPr/>
      </dsp:nvSpPr>
      <dsp:spPr>
        <a:xfrm rot="5400000">
          <a:off x="2381856" y="1791429"/>
          <a:ext cx="36625" cy="91066"/>
        </a:xfrm>
        <a:prstGeom prst="rightArrow">
          <a:avLst>
            <a:gd name="adj1" fmla="val 667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902AD-0439-4846-9448-6E3B7A629816}">
      <dsp:nvSpPr>
        <dsp:cNvPr id="0" name=""/>
        <dsp:cNvSpPr/>
      </dsp:nvSpPr>
      <dsp:spPr>
        <a:xfrm>
          <a:off x="874447" y="1900808"/>
          <a:ext cx="3051444" cy="5203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асфиксия и травмы при родах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688" y="1916049"/>
        <a:ext cx="3020962" cy="489897"/>
      </dsp:txXfrm>
    </dsp:sp>
    <dsp:sp modelId="{760EB8EF-E171-4409-B37F-DB535E5BE107}">
      <dsp:nvSpPr>
        <dsp:cNvPr id="0" name=""/>
        <dsp:cNvSpPr/>
      </dsp:nvSpPr>
      <dsp:spPr>
        <a:xfrm rot="5295027">
          <a:off x="2391725" y="2439500"/>
          <a:ext cx="36683" cy="91066"/>
        </a:xfrm>
        <a:prstGeom prst="rightArrow">
          <a:avLst>
            <a:gd name="adj1" fmla="val 667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99D3D-AD3E-46AF-BF72-37B22E7DFE52}">
      <dsp:nvSpPr>
        <dsp:cNvPr id="0" name=""/>
        <dsp:cNvSpPr/>
      </dsp:nvSpPr>
      <dsp:spPr>
        <a:xfrm>
          <a:off x="514406" y="2548879"/>
          <a:ext cx="3833221" cy="12440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заболевания инфекционного, токсического и травматического характера на ранних этапах развития ребенка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844" y="2585317"/>
        <a:ext cx="3760345" cy="1171211"/>
      </dsp:txXfrm>
    </dsp:sp>
    <dsp:sp modelId="{9FA7BA2E-C59B-4E2B-9545-98BA1B6E9548}">
      <dsp:nvSpPr>
        <dsp:cNvPr id="0" name=""/>
        <dsp:cNvSpPr/>
      </dsp:nvSpPr>
      <dsp:spPr>
        <a:xfrm rot="5268868">
          <a:off x="2405923" y="3845470"/>
          <a:ext cx="105150" cy="91066"/>
        </a:xfrm>
        <a:prstGeom prst="rightArrow">
          <a:avLst>
            <a:gd name="adj1" fmla="val 667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0C41-A2CF-4447-91D5-8DC2B1D4B1FD}">
      <dsp:nvSpPr>
        <dsp:cNvPr id="0" name=""/>
        <dsp:cNvSpPr/>
      </dsp:nvSpPr>
      <dsp:spPr>
        <a:xfrm>
          <a:off x="946446" y="3989040"/>
          <a:ext cx="3051444" cy="5203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генетическая обусловленность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1687" y="4004281"/>
        <a:ext cx="3020962" cy="489897"/>
      </dsp:txXfrm>
    </dsp:sp>
    <dsp:sp modelId="{6A463A03-3BEA-4535-B45E-4AD69FC13F19}">
      <dsp:nvSpPr>
        <dsp:cNvPr id="0" name=""/>
        <dsp:cNvSpPr/>
      </dsp:nvSpPr>
      <dsp:spPr>
        <a:xfrm>
          <a:off x="5136357" y="553"/>
          <a:ext cx="2081519" cy="52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Социальные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1598" y="15794"/>
        <a:ext cx="2051037" cy="489897"/>
      </dsp:txXfrm>
    </dsp:sp>
    <dsp:sp modelId="{D43AD038-1555-4359-8498-A6098EA5371A}">
      <dsp:nvSpPr>
        <dsp:cNvPr id="0" name=""/>
        <dsp:cNvSpPr/>
      </dsp:nvSpPr>
      <dsp:spPr>
        <a:xfrm rot="5319454">
          <a:off x="6146093" y="553270"/>
          <a:ext cx="77891" cy="91066"/>
        </a:xfrm>
        <a:prstGeom prst="rightArrow">
          <a:avLst>
            <a:gd name="adj1" fmla="val 667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F974A-8D0A-44CC-849B-A668F21B6F4F}">
      <dsp:nvSpPr>
        <dsp:cNvPr id="0" name=""/>
        <dsp:cNvSpPr/>
      </dsp:nvSpPr>
      <dsp:spPr>
        <a:xfrm>
          <a:off x="4690870" y="676673"/>
          <a:ext cx="3019160" cy="11595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длительное ограничение жизнедеятельности ребенка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4833" y="710636"/>
        <a:ext cx="2951234" cy="1091662"/>
      </dsp:txXfrm>
    </dsp:sp>
    <dsp:sp modelId="{C3F66B7E-40EB-4DF5-A058-374111E183B6}">
      <dsp:nvSpPr>
        <dsp:cNvPr id="0" name=""/>
        <dsp:cNvSpPr/>
      </dsp:nvSpPr>
      <dsp:spPr>
        <a:xfrm rot="5173708">
          <a:off x="7265365" y="1961976"/>
          <a:ext cx="259420" cy="91066"/>
        </a:xfrm>
        <a:prstGeom prst="rightArrow">
          <a:avLst>
            <a:gd name="adj1" fmla="val 667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8B3D0-9B40-4E5D-8321-C683983FAD21}">
      <dsp:nvSpPr>
        <dsp:cNvPr id="0" name=""/>
        <dsp:cNvSpPr/>
      </dsp:nvSpPr>
      <dsp:spPr>
        <a:xfrm>
          <a:off x="4829177" y="2185989"/>
          <a:ext cx="2985585" cy="18277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неблагоприятные условия воспитания, частые психотравмирующие ситуации в жизни ребенка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2711" y="2239523"/>
        <a:ext cx="2878517" cy="1720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6DDAAE-4A2B-4681-8E81-31ECB4F0C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3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EB167D1-A22D-407F-AEE4-FA3B3ED5E9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AB634C-E99F-429A-8754-A189F7892F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080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AB1865-6668-43E7-9FA3-F9FB48B25A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633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88CF67D-59BD-41A9-BF7C-E5CFA7DEF3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80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CF9040A-6542-4D09-8D95-A382EABFDE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792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DE94F14-73EC-4C87-AEE5-6F8051FB78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626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B22B87-0B08-4596-80FC-8F0165EA78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910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A2E7B0-50BE-45A7-9ED2-1C9530F50B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710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B5D602-4902-40A4-88D6-628E798A85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131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8D7B58-D453-4DB4-95A3-8CF62E87A2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67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A47511-8074-4D2B-953F-3F33C8BA59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233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A98250-E12F-482B-B9CC-3DBF4EB1C9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763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A2A346-FBEF-401E-802F-68558234E2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005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C3818D-CC48-4A6D-AA05-5550D18D01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480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B689431-C4AB-4E79-811D-11012739DEF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0392" y="6453336"/>
            <a:ext cx="1043608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85720" y="285728"/>
            <a:ext cx="7772400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Особенности обучения детей </a:t>
            </a:r>
            <a:b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 задержкой психического развития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6572" y="1628800"/>
            <a:ext cx="4357686" cy="5143536"/>
          </a:xfrm>
          <a:noFill/>
          <a:ln w="19050" cmpd="dbl">
            <a:solidFill>
              <a:srgbClr val="0070C0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отвлекать во время выполнения задания;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тараться облегчить учебную деятельность;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должны слушать, смотреть, проговаривать;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равномерные включения в урок динамических пауз (через 10-15 минут);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самоконтроль;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нужно давать на уроке более двух новых понятий.</a:t>
            </a:r>
          </a:p>
          <a:p>
            <a:pPr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6500" y="1628800"/>
            <a:ext cx="4145980" cy="5144929"/>
          </a:xfrm>
          <a:ln w="19050" cmpd="dbl">
            <a:solidFill>
              <a:srgbClr val="0070C0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сосредоточьте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сильных сторонах ученика и опирайтесь на них в процессе обучения;</a:t>
            </a:r>
          </a:p>
          <a:p>
            <a:pPr lvl="0"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адания должны соответствовать возможностям учеников и исключать чувства стойких неудач;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редоставлять учащимся права покинуть рабочее место и уединиться, когда этого требуют обстоятельства.</a:t>
            </a:r>
          </a:p>
          <a:p>
            <a:pPr lvl="0" algn="just"/>
            <a:endParaRPr lang="ru-RU" sz="1800" dirty="0" smtClean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641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4612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подходы в обучении детей с ЗПР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ведение физкультминуток  через 15-20 минут;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оздание ситуации успеха на занятии (выполнить посильный объем работы и получить одобрение, похвалу);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лагоприятный климат на уроке;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пора на эмоциональное восприятие;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птимальная смена видов заданий (познавательных, вербальных, игровых и практических);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инхронизация темпа урока с возможностями ученика;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очность и краткость инструкции по выполнению задания;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оэтапное обобщение проделанной на уроке работы;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вязь обучения с жизнью;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остоянное управление вниманием;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лавная составляющая работы — общение и индивидуальный подход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ru-RU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568952" cy="223224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«Поддерживаем стремления,</a:t>
            </a:r>
            <a:br>
              <a:rPr lang="ru-RU" sz="4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радуемся </a:t>
            </a:r>
            <a:r>
              <a:rPr lang="ru-RU" sz="4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победам, гордимся </a:t>
            </a:r>
            <a:r>
              <a:rPr lang="ru-RU" sz="4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результатами.»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33525"/>
            <a:ext cx="9036496" cy="5019675"/>
          </a:xfrm>
        </p:spPr>
        <p:txBody>
          <a:bodyPr/>
          <a:lstStyle/>
          <a:p>
            <a:pPr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адержанное развитие 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темпа формирования познавательной и эмоциональной сфер с их временной фиксацией на более ранних возрастных этапах.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</a:pPr>
            <a:endParaRPr lang="ru-RU" sz="2400" i="1" dirty="0" smtClean="0"/>
          </a:p>
          <a:p>
            <a:pPr indent="0" algn="just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адержка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развития относится к «пограничной» форме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индивидуального развития организма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выражается в замедленном темпе созревания различных психических функций.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</a:p>
          <a:p>
            <a:pPr indent="0" algn="just"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746125"/>
          </a:xfrm>
        </p:spPr>
        <p:txBody>
          <a:bodyPr/>
          <a:lstStyle/>
          <a:p>
            <a:r>
              <a:rPr lang="ru-RU" sz="2800" dirty="0" smtClean="0"/>
              <a:t>Задержка психического развития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8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задержки психического развития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940563"/>
              </p:ext>
            </p:extLst>
          </p:nvPr>
        </p:nvGraphicFramePr>
        <p:xfrm>
          <a:off x="457200" y="1600200"/>
          <a:ext cx="8229600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357718" cy="746125"/>
          </a:xfrm>
          <a:solidFill>
            <a:schemeClr val="bg2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сфера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357718" cy="5072098"/>
          </a:xfrm>
          <a:solidFill>
            <a:schemeClr val="bg2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 – неустойчивое, повышенная отвлекаемость, слабая концентрация.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ышление – отставание в развитии всех форм мышления,  мыслительных операций (анализ, синтез, сравнение, обобщение), снижение познавательной активности.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амять – страдают все виды памяти: недостаточная продуктивность, малый объем, неточность и трудность воспроизведения</a:t>
            </a:r>
          </a:p>
          <a:p>
            <a:pPr algn="just"/>
            <a:endParaRPr lang="ru-RU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004048" y="1500174"/>
            <a:ext cx="3941873" cy="5072098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вигательная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разбалансированность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мпульсивность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координации движения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лабость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мелкой моторики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иперактивность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овышенный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мышечный тонус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4048" y="466311"/>
            <a:ext cx="3888432" cy="703389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Психо-моторная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сфера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81000"/>
            <a:ext cx="3786214" cy="746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3786214" cy="4948237"/>
          </a:xfrm>
          <a:solidFill>
            <a:schemeClr val="bg2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ефекты произношения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граниченность словарного запаса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рудности словоизменения, словообразования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арушение синтаксической структуры предложения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едостаточность речевой регуляции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рудности вербализации действий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есформированность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планирующей функции речи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55975" y="428604"/>
            <a:ext cx="4392487" cy="7461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70C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Эмоционально-волевая сфера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458530" y="1463058"/>
            <a:ext cx="4289933" cy="4880584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езрелость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эмоционально-волевой деятельности, произвольной регуляции поведения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еспособность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 волевому усилию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нфантилизм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реобладание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игровых мотивов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тремление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 получению удовольствия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7467600" cy="2141430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marL="0" indent="0" algn="r">
              <a:buSzPct val="90000"/>
              <a:buNone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ниже уровень психического развития ребенка,</a:t>
            </a:r>
            <a:br>
              <a:rPr lang="ru-RU" sz="24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 выше должен быть уровень образования педагога» </a:t>
            </a:r>
            <a:br>
              <a:rPr lang="ru-RU" sz="24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Шуман</a:t>
            </a:r>
            <a:r>
              <a:rPr lang="ru-RU" sz="2400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all" dirty="0" smtClean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ru-RU" sz="2800" cap="all" dirty="0" smtClean="0">
                <a:solidFill>
                  <a:srgbClr val="FFFFFF"/>
                </a:solidFill>
                <a:latin typeface="Comic Sans MS" pitchFamily="66" charset="0"/>
              </a:rPr>
            </a:br>
            <a:endParaRPr lang="en-US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571744"/>
            <a:ext cx="3960440" cy="2702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7686" y="2857496"/>
            <a:ext cx="4786314" cy="192882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ГЛАВНЫЕ требования к уроку </a:t>
            </a:r>
            <a:b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  детьми ОВЗ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404664"/>
            <a:ext cx="8229600" cy="746125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педагогической помощи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6614" y="1575729"/>
            <a:ext cx="8770771" cy="5040560"/>
            <a:chOff x="685800" y="2057400"/>
            <a:chExt cx="7877175" cy="3962400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gray">
            <a:xfrm>
              <a:off x="685800" y="4306742"/>
              <a:ext cx="2543175" cy="1713058"/>
            </a:xfrm>
            <a:prstGeom prst="roundRect">
              <a:avLst>
                <a:gd name="adj" fmla="val 1269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gray">
            <a:xfrm>
              <a:off x="739775" y="48482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Text Box 18"/>
            <p:cNvSpPr txBox="1">
              <a:spLocks noChangeArrowheads="1"/>
            </p:cNvSpPr>
            <p:nvPr/>
          </p:nvSpPr>
          <p:spPr bwMode="white">
            <a:xfrm>
              <a:off x="932167" y="4419600"/>
              <a:ext cx="2069490" cy="3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Стимулирующая</a:t>
              </a:r>
              <a:endPara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ltGray">
            <a:xfrm>
              <a:off x="685800" y="2057400"/>
              <a:ext cx="2543175" cy="1683285"/>
            </a:xfrm>
            <a:prstGeom prst="roundRect">
              <a:avLst>
                <a:gd name="adj" fmla="val 12699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gray">
            <a:xfrm>
              <a:off x="739775" y="24860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Text Box 18"/>
            <p:cNvSpPr txBox="1">
              <a:spLocks noChangeArrowheads="1"/>
            </p:cNvSpPr>
            <p:nvPr/>
          </p:nvSpPr>
          <p:spPr bwMode="white">
            <a:xfrm>
              <a:off x="1141413" y="2081213"/>
              <a:ext cx="1651000" cy="3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Учебная </a:t>
              </a:r>
              <a:endPara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gray">
            <a:xfrm>
              <a:off x="6019800" y="4306742"/>
              <a:ext cx="2543175" cy="1713058"/>
            </a:xfrm>
            <a:prstGeom prst="roundRect">
              <a:avLst>
                <a:gd name="adj" fmla="val 12699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AutoShape 13"/>
            <p:cNvSpPr>
              <a:spLocks noChangeArrowheads="1"/>
            </p:cNvSpPr>
            <p:nvPr/>
          </p:nvSpPr>
          <p:spPr bwMode="gray">
            <a:xfrm>
              <a:off x="6073775" y="48482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Text Box 18"/>
            <p:cNvSpPr txBox="1">
              <a:spLocks noChangeArrowheads="1"/>
            </p:cNvSpPr>
            <p:nvPr/>
          </p:nvSpPr>
          <p:spPr bwMode="white">
            <a:xfrm>
              <a:off x="6475413" y="4443413"/>
              <a:ext cx="1651000" cy="3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Обучающая</a:t>
              </a:r>
              <a:endPara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8" name="AutoShape 16"/>
            <p:cNvSpPr>
              <a:spLocks noChangeArrowheads="1"/>
            </p:cNvSpPr>
            <p:nvPr/>
          </p:nvSpPr>
          <p:spPr bwMode="gray">
            <a:xfrm>
              <a:off x="6019800" y="2057400"/>
              <a:ext cx="2543175" cy="1683285"/>
            </a:xfrm>
            <a:prstGeom prst="roundRect">
              <a:avLst>
                <a:gd name="adj" fmla="val 1269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2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AutoShape 17"/>
            <p:cNvSpPr>
              <a:spLocks noChangeArrowheads="1"/>
            </p:cNvSpPr>
            <p:nvPr/>
          </p:nvSpPr>
          <p:spPr bwMode="gray">
            <a:xfrm>
              <a:off x="6073775" y="24860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white">
            <a:xfrm>
              <a:off x="6365388" y="2099655"/>
              <a:ext cx="1955800" cy="3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Направляющая </a:t>
              </a:r>
              <a:endPara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332" name="Group 20"/>
            <p:cNvGrpSpPr>
              <a:grpSpLocks/>
            </p:cNvGrpSpPr>
            <p:nvPr/>
          </p:nvGrpSpPr>
          <p:grpSpPr bwMode="auto">
            <a:xfrm>
              <a:off x="3168650" y="2646363"/>
              <a:ext cx="2822575" cy="2882901"/>
              <a:chOff x="1966" y="1475"/>
              <a:chExt cx="1778" cy="1816"/>
            </a:xfrm>
          </p:grpSpPr>
          <p:sp>
            <p:nvSpPr>
              <p:cNvPr id="13333" name="AutoShape 21"/>
              <p:cNvSpPr>
                <a:spLocks noChangeArrowheads="1"/>
              </p:cNvSpPr>
              <p:nvPr/>
            </p:nvSpPr>
            <p:spPr bwMode="ltGray">
              <a:xfrm rot="6774404">
                <a:off x="2047" y="1615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0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3334" name="AutoShape 22"/>
              <p:cNvSpPr>
                <a:spLocks noChangeArrowheads="1"/>
              </p:cNvSpPr>
              <p:nvPr/>
            </p:nvSpPr>
            <p:spPr bwMode="ltGray">
              <a:xfrm rot="12174404">
                <a:off x="1968" y="1567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3335" name="AutoShape 23"/>
              <p:cNvSpPr>
                <a:spLocks noChangeArrowheads="1"/>
              </p:cNvSpPr>
              <p:nvPr/>
            </p:nvSpPr>
            <p:spPr bwMode="ltGray">
              <a:xfrm rot="17574404">
                <a:off x="1993" y="1448"/>
                <a:ext cx="1688" cy="1741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6275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3336" name="AutoShape 24"/>
              <p:cNvSpPr>
                <a:spLocks noChangeArrowheads="1"/>
              </p:cNvSpPr>
              <p:nvPr/>
            </p:nvSpPr>
            <p:spPr bwMode="ltGray">
              <a:xfrm rot="22974404">
                <a:off x="2056" y="1536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  <p:pic>
        <p:nvPicPr>
          <p:cNvPr id="4098" name="Picture 2" descr="D:\Документы\Рисунки\Дети Люди\фотодети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2598" r="15236" b="1689"/>
          <a:stretch/>
        </p:blipFill>
        <p:spPr bwMode="auto">
          <a:xfrm>
            <a:off x="3760480" y="2713737"/>
            <a:ext cx="1737027" cy="27975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887" y="2029592"/>
            <a:ext cx="2997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внутриклассная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дифференциация,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уровнем реальной школьной успеваемости,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уровня сложности учебных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919" y="5015851"/>
            <a:ext cx="2640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сконцентрировать внимание,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нацеливает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указывает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наличие ошибки и необходимость проверки решения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4994" y="2110885"/>
            <a:ext cx="2625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 внимание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решение, указывает на наглядную опору, аналогичный пример или помогает составить план действий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4993" y="5301208"/>
            <a:ext cx="26420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ученику последовательность и образец выполнения задания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539552" y="1556791"/>
            <a:ext cx="705678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учителю следует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четкие указания;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разъяснять задания;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выполнять задания;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к выполнению задания;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выполненное задание (например, решенная математическая задача).</a:t>
            </a:r>
          </a:p>
          <a:p>
            <a:pPr algn="just"/>
            <a:endParaRPr lang="ru-RU" dirty="0"/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539552" y="3861049"/>
            <a:ext cx="83016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оценки достижений и знаний учащихся: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шкалу оценок в соответствии с успехами и затраченными усилиями;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хороших оценках;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переделать задание, с которым ученик не справился;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переделанных работ;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оценок достижений учащихся.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674117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1484785"/>
            <a:ext cx="4034158" cy="5207842"/>
          </a:xfrm>
          <a:noFill/>
          <a:ln w="19050" cmpd="dbl">
            <a:solidFill>
              <a:srgbClr val="0070C0"/>
            </a:solidFill>
          </a:ln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аждый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является продолжением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предыдущего;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ногократное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основного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низкую скорость чтения, счета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лучшего запоминания чаще предлагаются однотипные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 с учеником пошагово анализируйте выполнение задания;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злагать материал надо маленькими дозами</a:t>
            </a:r>
          </a:p>
          <a:p>
            <a:pPr algn="just"/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484785"/>
            <a:ext cx="4320480" cy="5184576"/>
          </a:xfrm>
          <a:ln w="19050" cmpd="dbl">
            <a:solidFill>
              <a:srgbClr val="0070C0"/>
            </a:solidFill>
          </a:ln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ыбрать главное, доступно изложить его, повторить и закрепить;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рудность заданий должна возрастать постепенно, пропорционально возможностям ребёнка;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каждом уроке обязательно вводить организационный момент;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нужно ставить ребенка в ситуацию неожиданного вопроса и быстрого ответа;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 разделять большой и сложный материал на отдельные части и давать их постепенно</a:t>
            </a:r>
          </a:p>
          <a:p>
            <a:pPr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аграммы дети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Диаграммы дети</Template>
  <TotalTime>523</TotalTime>
  <Words>649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Monotype Corsiva</vt:lpstr>
      <vt:lpstr>Times New Roman</vt:lpstr>
      <vt:lpstr>Диаграммы дети</vt:lpstr>
      <vt:lpstr>Презентация PowerPoint</vt:lpstr>
      <vt:lpstr>Задержка психического развития</vt:lpstr>
      <vt:lpstr> Причины задержки психического развития: </vt:lpstr>
      <vt:lpstr>Познавательная сфера</vt:lpstr>
      <vt:lpstr>Речевое развитие</vt:lpstr>
      <vt:lpstr>ГЛАВНЫЕ требования к уроку  с  детьми ОВЗ</vt:lpstr>
      <vt:lpstr>Виды педагогической помощи</vt:lpstr>
      <vt:lpstr>Особенности обучения </vt:lpstr>
      <vt:lpstr>Особенности обучения </vt:lpstr>
      <vt:lpstr>Особенности обучения </vt:lpstr>
      <vt:lpstr>Общие подходы в обучении детей с ЗПР</vt:lpstr>
      <vt:lpstr>«Поддерживаем стремления, радуемся победам, гордимся результатами.»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Индивидуально-типологические особенности учащихся с ЗПР</dc:title>
  <dc:creator>Oleg</dc:creator>
  <cp:lastModifiedBy>Учитель</cp:lastModifiedBy>
  <cp:revision>59</cp:revision>
  <dcterms:created xsi:type="dcterms:W3CDTF">2015-03-09T05:07:24Z</dcterms:created>
  <dcterms:modified xsi:type="dcterms:W3CDTF">2024-11-12T12:35:50Z</dcterms:modified>
</cp:coreProperties>
</file>